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6" r:id="rId1"/>
    <p:sldMasterId id="2147483724" r:id="rId2"/>
  </p:sldMasterIdLst>
  <p:notesMasterIdLst>
    <p:notesMasterId r:id="rId15"/>
  </p:notesMasterIdLst>
  <p:sldIdLst>
    <p:sldId id="256" r:id="rId3"/>
    <p:sldId id="291" r:id="rId4"/>
    <p:sldId id="308" r:id="rId5"/>
    <p:sldId id="322" r:id="rId6"/>
    <p:sldId id="323" r:id="rId7"/>
    <p:sldId id="324" r:id="rId8"/>
    <p:sldId id="326" r:id="rId9"/>
    <p:sldId id="325" r:id="rId10"/>
    <p:sldId id="327" r:id="rId11"/>
    <p:sldId id="328" r:id="rId12"/>
    <p:sldId id="321" r:id="rId13"/>
    <p:sldId id="27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CC"/>
    <a:srgbClr val="CC33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815" autoAdjust="0"/>
    <p:restoredTop sz="69479" autoAdjust="0"/>
  </p:normalViewPr>
  <p:slideViewPr>
    <p:cSldViewPr snapToGrid="0">
      <p:cViewPr>
        <p:scale>
          <a:sx n="50" d="100"/>
          <a:sy n="50" d="100"/>
        </p:scale>
        <p:origin x="1182" y="12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CC27D8-3B03-4DA0-9807-46B798312F54}" type="doc">
      <dgm:prSet loTypeId="urn:microsoft.com/office/officeart/2005/8/layout/process5" loCatId="process" qsTypeId="urn:microsoft.com/office/officeart/2005/8/quickstyle/simple1" qsCatId="simple" csTypeId="urn:microsoft.com/office/officeart/2005/8/colors/colorful5" csCatId="colorful" phldr="1"/>
      <dgm:spPr/>
    </dgm:pt>
    <dgm:pt modelId="{C3B24F9F-E423-4CB2-86D6-5CD19E4B9465}">
      <dgm:prSet phldrT="[Text]"/>
      <dgm:spPr/>
      <dgm:t>
        <a:bodyPr/>
        <a:lstStyle/>
        <a:p>
          <a:r>
            <a:rPr lang="en-US" dirty="0"/>
            <a:t>Declare Uniform Variable on Shader</a:t>
          </a:r>
        </a:p>
      </dgm:t>
    </dgm:pt>
    <dgm:pt modelId="{79B39FAD-1401-4AC5-A4DA-5EEF233E7F7D}" type="parTrans" cxnId="{00027DD6-B092-43B5-A7CA-E4F55889327F}">
      <dgm:prSet/>
      <dgm:spPr/>
      <dgm:t>
        <a:bodyPr/>
        <a:lstStyle/>
        <a:p>
          <a:endParaRPr lang="en-US"/>
        </a:p>
      </dgm:t>
    </dgm:pt>
    <dgm:pt modelId="{BA885E4E-DF9B-40EC-A75D-EC141A08886E}" type="sibTrans" cxnId="{00027DD6-B092-43B5-A7CA-E4F55889327F}">
      <dgm:prSet/>
      <dgm:spPr/>
      <dgm:t>
        <a:bodyPr/>
        <a:lstStyle/>
        <a:p>
          <a:endParaRPr lang="en-US"/>
        </a:p>
      </dgm:t>
    </dgm:pt>
    <dgm:pt modelId="{40063C67-DB3C-4546-8839-DF23BA000040}">
      <dgm:prSet phldrT="[Text]"/>
      <dgm:spPr/>
      <dgm:t>
        <a:bodyPr/>
        <a:lstStyle/>
        <a:p>
          <a:r>
            <a:rPr lang="en-US" dirty="0"/>
            <a:t>Get Uniform Location</a:t>
          </a:r>
        </a:p>
      </dgm:t>
    </dgm:pt>
    <dgm:pt modelId="{7F1AFE80-6358-4401-9ABA-5D9DD750AA49}" type="parTrans" cxnId="{F166267B-A789-4C7B-A8B6-2F145089468F}">
      <dgm:prSet/>
      <dgm:spPr/>
      <dgm:t>
        <a:bodyPr/>
        <a:lstStyle/>
        <a:p>
          <a:endParaRPr lang="en-US"/>
        </a:p>
      </dgm:t>
    </dgm:pt>
    <dgm:pt modelId="{8BFC9293-2C47-4A8C-8F5A-74EC39257852}" type="sibTrans" cxnId="{F166267B-A789-4C7B-A8B6-2F145089468F}">
      <dgm:prSet/>
      <dgm:spPr/>
      <dgm:t>
        <a:bodyPr/>
        <a:lstStyle/>
        <a:p>
          <a:endParaRPr lang="en-US"/>
        </a:p>
      </dgm:t>
    </dgm:pt>
    <dgm:pt modelId="{7122127B-7B44-4D29-B478-75A157C1E2BE}">
      <dgm:prSet phldrT="[Text]"/>
      <dgm:spPr/>
      <dgm:t>
        <a:bodyPr/>
        <a:lstStyle/>
        <a:p>
          <a:r>
            <a:rPr lang="en-US" dirty="0"/>
            <a:t>Set Current Program</a:t>
          </a:r>
        </a:p>
      </dgm:t>
    </dgm:pt>
    <dgm:pt modelId="{D0EDD633-FB9B-4FE3-8FEC-64A2D9672573}" type="parTrans" cxnId="{3C95C78D-0C7F-449A-80D7-B9FB1072FED6}">
      <dgm:prSet/>
      <dgm:spPr/>
      <dgm:t>
        <a:bodyPr/>
        <a:lstStyle/>
        <a:p>
          <a:endParaRPr lang="en-US"/>
        </a:p>
      </dgm:t>
    </dgm:pt>
    <dgm:pt modelId="{F789F7E5-2193-4A0C-ABBB-7D47B7B5EF69}" type="sibTrans" cxnId="{3C95C78D-0C7F-449A-80D7-B9FB1072FED6}">
      <dgm:prSet/>
      <dgm:spPr/>
      <dgm:t>
        <a:bodyPr/>
        <a:lstStyle/>
        <a:p>
          <a:endParaRPr lang="en-US"/>
        </a:p>
      </dgm:t>
    </dgm:pt>
    <dgm:pt modelId="{38065074-C9FD-4091-8BDA-70DE79A735F1}">
      <dgm:prSet phldrT="[Text]"/>
      <dgm:spPr/>
      <dgm:t>
        <a:bodyPr/>
        <a:lstStyle/>
        <a:p>
          <a:r>
            <a:rPr lang="en-US" dirty="0"/>
            <a:t>Set Current Program</a:t>
          </a:r>
        </a:p>
      </dgm:t>
    </dgm:pt>
    <dgm:pt modelId="{47577A3A-DD6D-4F56-9847-E4044BEFD167}" type="parTrans" cxnId="{57446DBB-14BA-4A75-93D7-3155A05306BC}">
      <dgm:prSet/>
      <dgm:spPr/>
      <dgm:t>
        <a:bodyPr/>
        <a:lstStyle/>
        <a:p>
          <a:endParaRPr lang="en-US"/>
        </a:p>
      </dgm:t>
    </dgm:pt>
    <dgm:pt modelId="{CCA6EE28-BC0F-4926-8008-4D775C4FBD66}" type="sibTrans" cxnId="{57446DBB-14BA-4A75-93D7-3155A05306BC}">
      <dgm:prSet/>
      <dgm:spPr/>
      <dgm:t>
        <a:bodyPr/>
        <a:lstStyle/>
        <a:p>
          <a:endParaRPr lang="en-US"/>
        </a:p>
      </dgm:t>
    </dgm:pt>
    <dgm:pt modelId="{8EF442EE-48ED-4FB1-8330-CF1F30F314DD}">
      <dgm:prSet phldrT="[Text]"/>
      <dgm:spPr/>
      <dgm:t>
        <a:bodyPr/>
        <a:lstStyle/>
        <a:p>
          <a:r>
            <a:rPr lang="en-US" dirty="0"/>
            <a:t>Set Uniform Variable Value</a:t>
          </a:r>
        </a:p>
      </dgm:t>
    </dgm:pt>
    <dgm:pt modelId="{35CA0236-0B36-48F9-B54E-6E74624B8859}" type="parTrans" cxnId="{CEDD191B-696C-4F75-B5B7-DCC2E410A41D}">
      <dgm:prSet/>
      <dgm:spPr/>
      <dgm:t>
        <a:bodyPr/>
        <a:lstStyle/>
        <a:p>
          <a:endParaRPr lang="en-US"/>
        </a:p>
      </dgm:t>
    </dgm:pt>
    <dgm:pt modelId="{32BAA833-C87D-4415-B2D8-1B661685E59D}" type="sibTrans" cxnId="{CEDD191B-696C-4F75-B5B7-DCC2E410A41D}">
      <dgm:prSet/>
      <dgm:spPr/>
      <dgm:t>
        <a:bodyPr/>
        <a:lstStyle/>
        <a:p>
          <a:endParaRPr lang="en-US"/>
        </a:p>
      </dgm:t>
    </dgm:pt>
    <dgm:pt modelId="{CF6B7217-8649-4B4D-B7D6-012489F8C6B0}">
      <dgm:prSet phldrT="[Text]"/>
      <dgm:spPr/>
      <dgm:t>
        <a:bodyPr/>
        <a:lstStyle/>
        <a:p>
          <a:r>
            <a:rPr lang="en-US" dirty="0"/>
            <a:t>Use in Shader as Constant Variable</a:t>
          </a:r>
        </a:p>
      </dgm:t>
    </dgm:pt>
    <dgm:pt modelId="{5E568EC2-9780-4EF1-880A-0DA8A9660592}" type="parTrans" cxnId="{1CFA3F87-E3EE-43AB-8B46-15C017D0E147}">
      <dgm:prSet/>
      <dgm:spPr/>
      <dgm:t>
        <a:bodyPr/>
        <a:lstStyle/>
        <a:p>
          <a:endParaRPr lang="en-US"/>
        </a:p>
      </dgm:t>
    </dgm:pt>
    <dgm:pt modelId="{F5BE3581-9FBC-4AA5-A5FD-10DE4F06CD86}" type="sibTrans" cxnId="{1CFA3F87-E3EE-43AB-8B46-15C017D0E147}">
      <dgm:prSet/>
      <dgm:spPr/>
      <dgm:t>
        <a:bodyPr/>
        <a:lstStyle/>
        <a:p>
          <a:endParaRPr lang="en-US"/>
        </a:p>
      </dgm:t>
    </dgm:pt>
    <dgm:pt modelId="{13AD19C2-5FF8-4ADD-9C17-FD4CF72D54DB}" type="pres">
      <dgm:prSet presAssocID="{86CC27D8-3B03-4DA0-9807-46B798312F54}" presName="diagram" presStyleCnt="0">
        <dgm:presLayoutVars>
          <dgm:dir/>
          <dgm:resizeHandles val="exact"/>
        </dgm:presLayoutVars>
      </dgm:prSet>
      <dgm:spPr/>
    </dgm:pt>
    <dgm:pt modelId="{A6091B92-D29B-4440-953D-45BAA1888873}" type="pres">
      <dgm:prSet presAssocID="{C3B24F9F-E423-4CB2-86D6-5CD19E4B9465}" presName="node" presStyleLbl="node1" presStyleIdx="0" presStyleCnt="6">
        <dgm:presLayoutVars>
          <dgm:bulletEnabled val="1"/>
        </dgm:presLayoutVars>
      </dgm:prSet>
      <dgm:spPr/>
    </dgm:pt>
    <dgm:pt modelId="{C63F9B56-9DAB-4B0C-BADC-49978D7CBC56}" type="pres">
      <dgm:prSet presAssocID="{BA885E4E-DF9B-40EC-A75D-EC141A08886E}" presName="sibTrans" presStyleLbl="sibTrans2D1" presStyleIdx="0" presStyleCnt="5"/>
      <dgm:spPr/>
    </dgm:pt>
    <dgm:pt modelId="{867E0033-92DE-4DE7-9BC2-A4D55740BFEE}" type="pres">
      <dgm:prSet presAssocID="{BA885E4E-DF9B-40EC-A75D-EC141A08886E}" presName="connectorText" presStyleLbl="sibTrans2D1" presStyleIdx="0" presStyleCnt="5"/>
      <dgm:spPr/>
    </dgm:pt>
    <dgm:pt modelId="{145121B9-6CD0-4C4D-8A37-500BE9702257}" type="pres">
      <dgm:prSet presAssocID="{40063C67-DB3C-4546-8839-DF23BA000040}" presName="node" presStyleLbl="node1" presStyleIdx="1" presStyleCnt="6">
        <dgm:presLayoutVars>
          <dgm:bulletEnabled val="1"/>
        </dgm:presLayoutVars>
      </dgm:prSet>
      <dgm:spPr/>
    </dgm:pt>
    <dgm:pt modelId="{B6BDD1FF-DBA4-4FD2-86CD-758282A0376F}" type="pres">
      <dgm:prSet presAssocID="{8BFC9293-2C47-4A8C-8F5A-74EC39257852}" presName="sibTrans" presStyleLbl="sibTrans2D1" presStyleIdx="1" presStyleCnt="5"/>
      <dgm:spPr/>
    </dgm:pt>
    <dgm:pt modelId="{BD0E3320-5D6E-46C5-8DAC-6E4CC61B3FF2}" type="pres">
      <dgm:prSet presAssocID="{8BFC9293-2C47-4A8C-8F5A-74EC39257852}" presName="connectorText" presStyleLbl="sibTrans2D1" presStyleIdx="1" presStyleCnt="5"/>
      <dgm:spPr/>
    </dgm:pt>
    <dgm:pt modelId="{8C90A0FC-7E30-43BB-B7AF-5D42584BA845}" type="pres">
      <dgm:prSet presAssocID="{7122127B-7B44-4D29-B478-75A157C1E2BE}" presName="node" presStyleLbl="node1" presStyleIdx="2" presStyleCnt="6">
        <dgm:presLayoutVars>
          <dgm:bulletEnabled val="1"/>
        </dgm:presLayoutVars>
      </dgm:prSet>
      <dgm:spPr/>
    </dgm:pt>
    <dgm:pt modelId="{C6F2B315-C123-4D98-B39B-5152BD584C22}" type="pres">
      <dgm:prSet presAssocID="{F789F7E5-2193-4A0C-ABBB-7D47B7B5EF69}" presName="sibTrans" presStyleLbl="sibTrans2D1" presStyleIdx="2" presStyleCnt="5"/>
      <dgm:spPr/>
    </dgm:pt>
    <dgm:pt modelId="{35095D95-2914-41FC-8593-9EB0076C555E}" type="pres">
      <dgm:prSet presAssocID="{F789F7E5-2193-4A0C-ABBB-7D47B7B5EF69}" presName="connectorText" presStyleLbl="sibTrans2D1" presStyleIdx="2" presStyleCnt="5"/>
      <dgm:spPr/>
    </dgm:pt>
    <dgm:pt modelId="{38DFBBA9-AA38-4832-99CF-F3E3877F14CC}" type="pres">
      <dgm:prSet presAssocID="{38065074-C9FD-4091-8BDA-70DE79A735F1}" presName="node" presStyleLbl="node1" presStyleIdx="3" presStyleCnt="6">
        <dgm:presLayoutVars>
          <dgm:bulletEnabled val="1"/>
        </dgm:presLayoutVars>
      </dgm:prSet>
      <dgm:spPr/>
    </dgm:pt>
    <dgm:pt modelId="{0C79D25C-30BF-494D-8248-C939137D1137}" type="pres">
      <dgm:prSet presAssocID="{CCA6EE28-BC0F-4926-8008-4D775C4FBD66}" presName="sibTrans" presStyleLbl="sibTrans2D1" presStyleIdx="3" presStyleCnt="5"/>
      <dgm:spPr/>
    </dgm:pt>
    <dgm:pt modelId="{027DFC6E-0339-49F7-93AE-DF20C79A2469}" type="pres">
      <dgm:prSet presAssocID="{CCA6EE28-BC0F-4926-8008-4D775C4FBD66}" presName="connectorText" presStyleLbl="sibTrans2D1" presStyleIdx="3" presStyleCnt="5"/>
      <dgm:spPr/>
    </dgm:pt>
    <dgm:pt modelId="{B6DA682F-FD91-4E08-9C52-7B11679AD8BE}" type="pres">
      <dgm:prSet presAssocID="{8EF442EE-48ED-4FB1-8330-CF1F30F314DD}" presName="node" presStyleLbl="node1" presStyleIdx="4" presStyleCnt="6">
        <dgm:presLayoutVars>
          <dgm:bulletEnabled val="1"/>
        </dgm:presLayoutVars>
      </dgm:prSet>
      <dgm:spPr/>
    </dgm:pt>
    <dgm:pt modelId="{3585478B-4D95-4A72-824D-59AF7787AA56}" type="pres">
      <dgm:prSet presAssocID="{32BAA833-C87D-4415-B2D8-1B661685E59D}" presName="sibTrans" presStyleLbl="sibTrans2D1" presStyleIdx="4" presStyleCnt="5"/>
      <dgm:spPr/>
    </dgm:pt>
    <dgm:pt modelId="{D7603BA1-E0E0-4273-9EEB-D1DEB6126453}" type="pres">
      <dgm:prSet presAssocID="{32BAA833-C87D-4415-B2D8-1B661685E59D}" presName="connectorText" presStyleLbl="sibTrans2D1" presStyleIdx="4" presStyleCnt="5"/>
      <dgm:spPr/>
    </dgm:pt>
    <dgm:pt modelId="{CF735EE5-D53E-4E38-9396-4E6881A4EB8E}" type="pres">
      <dgm:prSet presAssocID="{CF6B7217-8649-4B4D-B7D6-012489F8C6B0}" presName="node" presStyleLbl="node1" presStyleIdx="5" presStyleCnt="6">
        <dgm:presLayoutVars>
          <dgm:bulletEnabled val="1"/>
        </dgm:presLayoutVars>
      </dgm:prSet>
      <dgm:spPr/>
    </dgm:pt>
  </dgm:ptLst>
  <dgm:cxnLst>
    <dgm:cxn modelId="{EE1D4012-9947-4C33-A17A-3C800B7392EE}" type="presOf" srcId="{8EF442EE-48ED-4FB1-8330-CF1F30F314DD}" destId="{B6DA682F-FD91-4E08-9C52-7B11679AD8BE}" srcOrd="0" destOrd="0" presId="urn:microsoft.com/office/officeart/2005/8/layout/process5"/>
    <dgm:cxn modelId="{D7911D15-002F-4EAB-A5D3-796331F589C7}" type="presOf" srcId="{32BAA833-C87D-4415-B2D8-1B661685E59D}" destId="{3585478B-4D95-4A72-824D-59AF7787AA56}" srcOrd="0" destOrd="0" presId="urn:microsoft.com/office/officeart/2005/8/layout/process5"/>
    <dgm:cxn modelId="{A3174919-E70F-4EBD-A025-C166A3D5511C}" type="presOf" srcId="{86CC27D8-3B03-4DA0-9807-46B798312F54}" destId="{13AD19C2-5FF8-4ADD-9C17-FD4CF72D54DB}" srcOrd="0" destOrd="0" presId="urn:microsoft.com/office/officeart/2005/8/layout/process5"/>
    <dgm:cxn modelId="{CEDD191B-696C-4F75-B5B7-DCC2E410A41D}" srcId="{86CC27D8-3B03-4DA0-9807-46B798312F54}" destId="{8EF442EE-48ED-4FB1-8330-CF1F30F314DD}" srcOrd="4" destOrd="0" parTransId="{35CA0236-0B36-48F9-B54E-6E74624B8859}" sibTransId="{32BAA833-C87D-4415-B2D8-1B661685E59D}"/>
    <dgm:cxn modelId="{8F2AA429-40CF-437C-8E8C-10CE7E7030A1}" type="presOf" srcId="{CF6B7217-8649-4B4D-B7D6-012489F8C6B0}" destId="{CF735EE5-D53E-4E38-9396-4E6881A4EB8E}" srcOrd="0" destOrd="0" presId="urn:microsoft.com/office/officeart/2005/8/layout/process5"/>
    <dgm:cxn modelId="{CD7DE05C-B9B2-40DE-B08A-751D5AABCC03}" type="presOf" srcId="{8BFC9293-2C47-4A8C-8F5A-74EC39257852}" destId="{B6BDD1FF-DBA4-4FD2-86CD-758282A0376F}" srcOrd="0" destOrd="0" presId="urn:microsoft.com/office/officeart/2005/8/layout/process5"/>
    <dgm:cxn modelId="{E3199B64-177D-4584-A860-F72C9EC29E6C}" type="presOf" srcId="{BA885E4E-DF9B-40EC-A75D-EC141A08886E}" destId="{867E0033-92DE-4DE7-9BC2-A4D55740BFEE}" srcOrd="1" destOrd="0" presId="urn:microsoft.com/office/officeart/2005/8/layout/process5"/>
    <dgm:cxn modelId="{1438DF48-0055-43AA-A29C-F03157EFAF88}" type="presOf" srcId="{F789F7E5-2193-4A0C-ABBB-7D47B7B5EF69}" destId="{C6F2B315-C123-4D98-B39B-5152BD584C22}" srcOrd="0" destOrd="0" presId="urn:microsoft.com/office/officeart/2005/8/layout/process5"/>
    <dgm:cxn modelId="{F166267B-A789-4C7B-A8B6-2F145089468F}" srcId="{86CC27D8-3B03-4DA0-9807-46B798312F54}" destId="{40063C67-DB3C-4546-8839-DF23BA000040}" srcOrd="1" destOrd="0" parTransId="{7F1AFE80-6358-4401-9ABA-5D9DD750AA49}" sibTransId="{8BFC9293-2C47-4A8C-8F5A-74EC39257852}"/>
    <dgm:cxn modelId="{1CFA3F87-E3EE-43AB-8B46-15C017D0E147}" srcId="{86CC27D8-3B03-4DA0-9807-46B798312F54}" destId="{CF6B7217-8649-4B4D-B7D6-012489F8C6B0}" srcOrd="5" destOrd="0" parTransId="{5E568EC2-9780-4EF1-880A-0DA8A9660592}" sibTransId="{F5BE3581-9FBC-4AA5-A5FD-10DE4F06CD86}"/>
    <dgm:cxn modelId="{3C95C78D-0C7F-449A-80D7-B9FB1072FED6}" srcId="{86CC27D8-3B03-4DA0-9807-46B798312F54}" destId="{7122127B-7B44-4D29-B478-75A157C1E2BE}" srcOrd="2" destOrd="0" parTransId="{D0EDD633-FB9B-4FE3-8FEC-64A2D9672573}" sibTransId="{F789F7E5-2193-4A0C-ABBB-7D47B7B5EF69}"/>
    <dgm:cxn modelId="{F01E4DA4-DA9F-4F72-B0BF-9EFB8BBEAEFD}" type="presOf" srcId="{BA885E4E-DF9B-40EC-A75D-EC141A08886E}" destId="{C63F9B56-9DAB-4B0C-BADC-49978D7CBC56}" srcOrd="0" destOrd="0" presId="urn:microsoft.com/office/officeart/2005/8/layout/process5"/>
    <dgm:cxn modelId="{797147AC-5335-462B-864C-02135EFA33A6}" type="presOf" srcId="{CCA6EE28-BC0F-4926-8008-4D775C4FBD66}" destId="{027DFC6E-0339-49F7-93AE-DF20C79A2469}" srcOrd="1" destOrd="0" presId="urn:microsoft.com/office/officeart/2005/8/layout/process5"/>
    <dgm:cxn modelId="{FEB178B1-A669-4930-B582-E0CE68B61FDE}" type="presOf" srcId="{CCA6EE28-BC0F-4926-8008-4D775C4FBD66}" destId="{0C79D25C-30BF-494D-8248-C939137D1137}" srcOrd="0" destOrd="0" presId="urn:microsoft.com/office/officeart/2005/8/layout/process5"/>
    <dgm:cxn modelId="{928CC1B2-59E9-4B50-A96D-D51B69C44A3B}" type="presOf" srcId="{38065074-C9FD-4091-8BDA-70DE79A735F1}" destId="{38DFBBA9-AA38-4832-99CF-F3E3877F14CC}" srcOrd="0" destOrd="0" presId="urn:microsoft.com/office/officeart/2005/8/layout/process5"/>
    <dgm:cxn modelId="{E1960BB5-59BC-42B5-894E-0D2381B823B3}" type="presOf" srcId="{C3B24F9F-E423-4CB2-86D6-5CD19E4B9465}" destId="{A6091B92-D29B-4440-953D-45BAA1888873}" srcOrd="0" destOrd="0" presId="urn:microsoft.com/office/officeart/2005/8/layout/process5"/>
    <dgm:cxn modelId="{AE4EF3B9-7F04-4905-8629-9689DDDDCFB3}" type="presOf" srcId="{8BFC9293-2C47-4A8C-8F5A-74EC39257852}" destId="{BD0E3320-5D6E-46C5-8DAC-6E4CC61B3FF2}" srcOrd="1" destOrd="0" presId="urn:microsoft.com/office/officeart/2005/8/layout/process5"/>
    <dgm:cxn modelId="{57446DBB-14BA-4A75-93D7-3155A05306BC}" srcId="{86CC27D8-3B03-4DA0-9807-46B798312F54}" destId="{38065074-C9FD-4091-8BDA-70DE79A735F1}" srcOrd="3" destOrd="0" parTransId="{47577A3A-DD6D-4F56-9847-E4044BEFD167}" sibTransId="{CCA6EE28-BC0F-4926-8008-4D775C4FBD66}"/>
    <dgm:cxn modelId="{72F251C1-BDFA-4401-B52C-B48258603ECD}" type="presOf" srcId="{40063C67-DB3C-4546-8839-DF23BA000040}" destId="{145121B9-6CD0-4C4D-8A37-500BE9702257}" srcOrd="0" destOrd="0" presId="urn:microsoft.com/office/officeart/2005/8/layout/process5"/>
    <dgm:cxn modelId="{E6ED47D4-3E8F-4010-B13D-13C982076802}" type="presOf" srcId="{7122127B-7B44-4D29-B478-75A157C1E2BE}" destId="{8C90A0FC-7E30-43BB-B7AF-5D42584BA845}" srcOrd="0" destOrd="0" presId="urn:microsoft.com/office/officeart/2005/8/layout/process5"/>
    <dgm:cxn modelId="{00027DD6-B092-43B5-A7CA-E4F55889327F}" srcId="{86CC27D8-3B03-4DA0-9807-46B798312F54}" destId="{C3B24F9F-E423-4CB2-86D6-5CD19E4B9465}" srcOrd="0" destOrd="0" parTransId="{79B39FAD-1401-4AC5-A4DA-5EEF233E7F7D}" sibTransId="{BA885E4E-DF9B-40EC-A75D-EC141A08886E}"/>
    <dgm:cxn modelId="{C9DC61D9-3C5D-4377-9BA4-0E43E5714750}" type="presOf" srcId="{32BAA833-C87D-4415-B2D8-1B661685E59D}" destId="{D7603BA1-E0E0-4273-9EEB-D1DEB6126453}" srcOrd="1" destOrd="0" presId="urn:microsoft.com/office/officeart/2005/8/layout/process5"/>
    <dgm:cxn modelId="{599DB4DE-46D0-41E0-8FD2-6EDDA3291005}" type="presOf" srcId="{F789F7E5-2193-4A0C-ABBB-7D47B7B5EF69}" destId="{35095D95-2914-41FC-8593-9EB0076C555E}" srcOrd="1" destOrd="0" presId="urn:microsoft.com/office/officeart/2005/8/layout/process5"/>
    <dgm:cxn modelId="{603597A0-24D2-4BFF-87EE-A8BC1A30C409}" type="presParOf" srcId="{13AD19C2-5FF8-4ADD-9C17-FD4CF72D54DB}" destId="{A6091B92-D29B-4440-953D-45BAA1888873}" srcOrd="0" destOrd="0" presId="urn:microsoft.com/office/officeart/2005/8/layout/process5"/>
    <dgm:cxn modelId="{152D26F8-F010-49E8-BE9C-FEAC3BDE317A}" type="presParOf" srcId="{13AD19C2-5FF8-4ADD-9C17-FD4CF72D54DB}" destId="{C63F9B56-9DAB-4B0C-BADC-49978D7CBC56}" srcOrd="1" destOrd="0" presId="urn:microsoft.com/office/officeart/2005/8/layout/process5"/>
    <dgm:cxn modelId="{9608C9BF-2A6A-44F8-834F-6D33085A7048}" type="presParOf" srcId="{C63F9B56-9DAB-4B0C-BADC-49978D7CBC56}" destId="{867E0033-92DE-4DE7-9BC2-A4D55740BFEE}" srcOrd="0" destOrd="0" presId="urn:microsoft.com/office/officeart/2005/8/layout/process5"/>
    <dgm:cxn modelId="{D743FFD3-180D-4770-9FAB-49412895E5AF}" type="presParOf" srcId="{13AD19C2-5FF8-4ADD-9C17-FD4CF72D54DB}" destId="{145121B9-6CD0-4C4D-8A37-500BE9702257}" srcOrd="2" destOrd="0" presId="urn:microsoft.com/office/officeart/2005/8/layout/process5"/>
    <dgm:cxn modelId="{08807B48-0F21-46A8-8804-640F4DF2B660}" type="presParOf" srcId="{13AD19C2-5FF8-4ADD-9C17-FD4CF72D54DB}" destId="{B6BDD1FF-DBA4-4FD2-86CD-758282A0376F}" srcOrd="3" destOrd="0" presId="urn:microsoft.com/office/officeart/2005/8/layout/process5"/>
    <dgm:cxn modelId="{D8A53741-D2BE-4059-9119-B44CAC91BBE7}" type="presParOf" srcId="{B6BDD1FF-DBA4-4FD2-86CD-758282A0376F}" destId="{BD0E3320-5D6E-46C5-8DAC-6E4CC61B3FF2}" srcOrd="0" destOrd="0" presId="urn:microsoft.com/office/officeart/2005/8/layout/process5"/>
    <dgm:cxn modelId="{419882C1-1559-4C52-B34F-2BC9D9FFCEC8}" type="presParOf" srcId="{13AD19C2-5FF8-4ADD-9C17-FD4CF72D54DB}" destId="{8C90A0FC-7E30-43BB-B7AF-5D42584BA845}" srcOrd="4" destOrd="0" presId="urn:microsoft.com/office/officeart/2005/8/layout/process5"/>
    <dgm:cxn modelId="{17D68E59-5C49-4C3F-B006-C6A2D800A254}" type="presParOf" srcId="{13AD19C2-5FF8-4ADD-9C17-FD4CF72D54DB}" destId="{C6F2B315-C123-4D98-B39B-5152BD584C22}" srcOrd="5" destOrd="0" presId="urn:microsoft.com/office/officeart/2005/8/layout/process5"/>
    <dgm:cxn modelId="{42AFED2A-6189-450F-98CA-EB1419D35853}" type="presParOf" srcId="{C6F2B315-C123-4D98-B39B-5152BD584C22}" destId="{35095D95-2914-41FC-8593-9EB0076C555E}" srcOrd="0" destOrd="0" presId="urn:microsoft.com/office/officeart/2005/8/layout/process5"/>
    <dgm:cxn modelId="{39864740-796A-49D1-8405-C73DB95B501F}" type="presParOf" srcId="{13AD19C2-5FF8-4ADD-9C17-FD4CF72D54DB}" destId="{38DFBBA9-AA38-4832-99CF-F3E3877F14CC}" srcOrd="6" destOrd="0" presId="urn:microsoft.com/office/officeart/2005/8/layout/process5"/>
    <dgm:cxn modelId="{03FC1BD1-A701-4943-A3B8-C6E3933416F4}" type="presParOf" srcId="{13AD19C2-5FF8-4ADD-9C17-FD4CF72D54DB}" destId="{0C79D25C-30BF-494D-8248-C939137D1137}" srcOrd="7" destOrd="0" presId="urn:microsoft.com/office/officeart/2005/8/layout/process5"/>
    <dgm:cxn modelId="{8E56F463-98B4-438A-9621-9FEBE104517C}" type="presParOf" srcId="{0C79D25C-30BF-494D-8248-C939137D1137}" destId="{027DFC6E-0339-49F7-93AE-DF20C79A2469}" srcOrd="0" destOrd="0" presId="urn:microsoft.com/office/officeart/2005/8/layout/process5"/>
    <dgm:cxn modelId="{9AE2401D-A4B9-4438-92A0-A112936500A3}" type="presParOf" srcId="{13AD19C2-5FF8-4ADD-9C17-FD4CF72D54DB}" destId="{B6DA682F-FD91-4E08-9C52-7B11679AD8BE}" srcOrd="8" destOrd="0" presId="urn:microsoft.com/office/officeart/2005/8/layout/process5"/>
    <dgm:cxn modelId="{CFF68B4C-3767-44DE-B7A2-46FDD29E3611}" type="presParOf" srcId="{13AD19C2-5FF8-4ADD-9C17-FD4CF72D54DB}" destId="{3585478B-4D95-4A72-824D-59AF7787AA56}" srcOrd="9" destOrd="0" presId="urn:microsoft.com/office/officeart/2005/8/layout/process5"/>
    <dgm:cxn modelId="{813300F9-61F5-4DDB-8395-B6A1C9FB3790}" type="presParOf" srcId="{3585478B-4D95-4A72-824D-59AF7787AA56}" destId="{D7603BA1-E0E0-4273-9EEB-D1DEB6126453}" srcOrd="0" destOrd="0" presId="urn:microsoft.com/office/officeart/2005/8/layout/process5"/>
    <dgm:cxn modelId="{2BFD3E52-A76D-4D55-B707-57FA207BAE8B}" type="presParOf" srcId="{13AD19C2-5FF8-4ADD-9C17-FD4CF72D54DB}" destId="{CF735EE5-D53E-4E38-9396-4E6881A4EB8E}" srcOrd="10"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091B92-D29B-4440-953D-45BAA1888873}">
      <dsp:nvSpPr>
        <dsp:cNvPr id="0" name=""/>
        <dsp:cNvSpPr/>
      </dsp:nvSpPr>
      <dsp:spPr>
        <a:xfrm>
          <a:off x="361366" y="129"/>
          <a:ext cx="2622188" cy="1573313"/>
        </a:xfrm>
        <a:prstGeom prst="roundRect">
          <a:avLst>
            <a:gd name="adj" fmla="val 10000"/>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Declare Uniform Variable on Shader</a:t>
          </a:r>
        </a:p>
      </dsp:txBody>
      <dsp:txXfrm>
        <a:off x="407447" y="46210"/>
        <a:ext cx="2530026" cy="1481151"/>
      </dsp:txXfrm>
    </dsp:sp>
    <dsp:sp modelId="{C63F9B56-9DAB-4B0C-BADC-49978D7CBC56}">
      <dsp:nvSpPr>
        <dsp:cNvPr id="0" name=""/>
        <dsp:cNvSpPr/>
      </dsp:nvSpPr>
      <dsp:spPr>
        <a:xfrm>
          <a:off x="3214307" y="461635"/>
          <a:ext cx="555904" cy="650302"/>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3214307" y="591695"/>
        <a:ext cx="389133" cy="390182"/>
      </dsp:txXfrm>
    </dsp:sp>
    <dsp:sp modelId="{145121B9-6CD0-4C4D-8A37-500BE9702257}">
      <dsp:nvSpPr>
        <dsp:cNvPr id="0" name=""/>
        <dsp:cNvSpPr/>
      </dsp:nvSpPr>
      <dsp:spPr>
        <a:xfrm>
          <a:off x="4032430" y="129"/>
          <a:ext cx="2622188" cy="1573313"/>
        </a:xfrm>
        <a:prstGeom prst="roundRect">
          <a:avLst>
            <a:gd name="adj" fmla="val 10000"/>
          </a:avLst>
        </a:prstGeom>
        <a:solidFill>
          <a:schemeClr val="accent5">
            <a:hueOff val="0"/>
            <a:satOff val="0"/>
            <a:lumOff val="-1412"/>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Get Uniform Location</a:t>
          </a:r>
        </a:p>
      </dsp:txBody>
      <dsp:txXfrm>
        <a:off x="4078511" y="46210"/>
        <a:ext cx="2530026" cy="1481151"/>
      </dsp:txXfrm>
    </dsp:sp>
    <dsp:sp modelId="{B6BDD1FF-DBA4-4FD2-86CD-758282A0376F}">
      <dsp:nvSpPr>
        <dsp:cNvPr id="0" name=""/>
        <dsp:cNvSpPr/>
      </dsp:nvSpPr>
      <dsp:spPr>
        <a:xfrm>
          <a:off x="6885372" y="461635"/>
          <a:ext cx="555904" cy="650302"/>
        </a:xfrm>
        <a:prstGeom prst="rightArrow">
          <a:avLst>
            <a:gd name="adj1" fmla="val 60000"/>
            <a:gd name="adj2" fmla="val 50000"/>
          </a:avLst>
        </a:prstGeom>
        <a:solidFill>
          <a:schemeClr val="accent5">
            <a:hueOff val="0"/>
            <a:satOff val="0"/>
            <a:lumOff val="-176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6885372" y="591695"/>
        <a:ext cx="389133" cy="390182"/>
      </dsp:txXfrm>
    </dsp:sp>
    <dsp:sp modelId="{8C90A0FC-7E30-43BB-B7AF-5D42584BA845}">
      <dsp:nvSpPr>
        <dsp:cNvPr id="0" name=""/>
        <dsp:cNvSpPr/>
      </dsp:nvSpPr>
      <dsp:spPr>
        <a:xfrm>
          <a:off x="7703494" y="129"/>
          <a:ext cx="2622188" cy="1573313"/>
        </a:xfrm>
        <a:prstGeom prst="roundRect">
          <a:avLst>
            <a:gd name="adj" fmla="val 10000"/>
          </a:avLst>
        </a:prstGeom>
        <a:solidFill>
          <a:schemeClr val="accent5">
            <a:hueOff val="0"/>
            <a:satOff val="0"/>
            <a:lumOff val="-282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Set Current Program</a:t>
          </a:r>
        </a:p>
      </dsp:txBody>
      <dsp:txXfrm>
        <a:off x="7749575" y="46210"/>
        <a:ext cx="2530026" cy="1481151"/>
      </dsp:txXfrm>
    </dsp:sp>
    <dsp:sp modelId="{C6F2B315-C123-4D98-B39B-5152BD584C22}">
      <dsp:nvSpPr>
        <dsp:cNvPr id="0" name=""/>
        <dsp:cNvSpPr/>
      </dsp:nvSpPr>
      <dsp:spPr>
        <a:xfrm rot="5400000">
          <a:off x="8736637" y="1756996"/>
          <a:ext cx="555904" cy="650302"/>
        </a:xfrm>
        <a:prstGeom prst="rightArrow">
          <a:avLst>
            <a:gd name="adj1" fmla="val 60000"/>
            <a:gd name="adj2" fmla="val 50000"/>
          </a:avLst>
        </a:prstGeom>
        <a:solidFill>
          <a:schemeClr val="accent5">
            <a:hueOff val="0"/>
            <a:satOff val="0"/>
            <a:lumOff val="-353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rot="-5400000">
        <a:off x="8819499" y="1804195"/>
        <a:ext cx="390182" cy="389133"/>
      </dsp:txXfrm>
    </dsp:sp>
    <dsp:sp modelId="{38DFBBA9-AA38-4832-99CF-F3E3877F14CC}">
      <dsp:nvSpPr>
        <dsp:cNvPr id="0" name=""/>
        <dsp:cNvSpPr/>
      </dsp:nvSpPr>
      <dsp:spPr>
        <a:xfrm>
          <a:off x="7703494" y="2622318"/>
          <a:ext cx="2622188" cy="1573313"/>
        </a:xfrm>
        <a:prstGeom prst="roundRect">
          <a:avLst>
            <a:gd name="adj" fmla="val 10000"/>
          </a:avLst>
        </a:prstGeom>
        <a:solidFill>
          <a:schemeClr val="accent5">
            <a:hueOff val="0"/>
            <a:satOff val="0"/>
            <a:lumOff val="-42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Set Current Program</a:t>
          </a:r>
        </a:p>
      </dsp:txBody>
      <dsp:txXfrm>
        <a:off x="7749575" y="2668399"/>
        <a:ext cx="2530026" cy="1481151"/>
      </dsp:txXfrm>
    </dsp:sp>
    <dsp:sp modelId="{0C79D25C-30BF-494D-8248-C939137D1137}">
      <dsp:nvSpPr>
        <dsp:cNvPr id="0" name=""/>
        <dsp:cNvSpPr/>
      </dsp:nvSpPr>
      <dsp:spPr>
        <a:xfrm rot="10800000">
          <a:off x="6916838" y="3083823"/>
          <a:ext cx="555904" cy="650302"/>
        </a:xfrm>
        <a:prstGeom prst="rightArrow">
          <a:avLst>
            <a:gd name="adj1" fmla="val 60000"/>
            <a:gd name="adj2" fmla="val 50000"/>
          </a:avLst>
        </a:prstGeom>
        <a:solidFill>
          <a:schemeClr val="accent5">
            <a:hueOff val="0"/>
            <a:satOff val="0"/>
            <a:lumOff val="-529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rot="10800000">
        <a:off x="7083609" y="3213883"/>
        <a:ext cx="389133" cy="390182"/>
      </dsp:txXfrm>
    </dsp:sp>
    <dsp:sp modelId="{B6DA682F-FD91-4E08-9C52-7B11679AD8BE}">
      <dsp:nvSpPr>
        <dsp:cNvPr id="0" name=""/>
        <dsp:cNvSpPr/>
      </dsp:nvSpPr>
      <dsp:spPr>
        <a:xfrm>
          <a:off x="4032430" y="2622318"/>
          <a:ext cx="2622188" cy="1573313"/>
        </a:xfrm>
        <a:prstGeom prst="roundRect">
          <a:avLst>
            <a:gd name="adj" fmla="val 10000"/>
          </a:avLst>
        </a:prstGeom>
        <a:solidFill>
          <a:schemeClr val="accent5">
            <a:hueOff val="0"/>
            <a:satOff val="0"/>
            <a:lumOff val="-5649"/>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Set Uniform Variable Value</a:t>
          </a:r>
        </a:p>
      </dsp:txBody>
      <dsp:txXfrm>
        <a:off x="4078511" y="2668399"/>
        <a:ext cx="2530026" cy="1481151"/>
      </dsp:txXfrm>
    </dsp:sp>
    <dsp:sp modelId="{3585478B-4D95-4A72-824D-59AF7787AA56}">
      <dsp:nvSpPr>
        <dsp:cNvPr id="0" name=""/>
        <dsp:cNvSpPr/>
      </dsp:nvSpPr>
      <dsp:spPr>
        <a:xfrm rot="10800000">
          <a:off x="3245773" y="3083823"/>
          <a:ext cx="555904" cy="650302"/>
        </a:xfrm>
        <a:prstGeom prst="rightArrow">
          <a:avLst>
            <a:gd name="adj1" fmla="val 60000"/>
            <a:gd name="adj2" fmla="val 50000"/>
          </a:avLst>
        </a:prstGeom>
        <a:solidFill>
          <a:schemeClr val="accent5">
            <a:hueOff val="0"/>
            <a:satOff val="0"/>
            <a:lumOff val="-706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rot="10800000">
        <a:off x="3412544" y="3213883"/>
        <a:ext cx="389133" cy="390182"/>
      </dsp:txXfrm>
    </dsp:sp>
    <dsp:sp modelId="{CF735EE5-D53E-4E38-9396-4E6881A4EB8E}">
      <dsp:nvSpPr>
        <dsp:cNvPr id="0" name=""/>
        <dsp:cNvSpPr/>
      </dsp:nvSpPr>
      <dsp:spPr>
        <a:xfrm>
          <a:off x="361366" y="2622318"/>
          <a:ext cx="2622188" cy="1573313"/>
        </a:xfrm>
        <a:prstGeom prst="roundRect">
          <a:avLst>
            <a:gd name="adj" fmla="val 10000"/>
          </a:avLst>
        </a:prstGeom>
        <a:solidFill>
          <a:schemeClr val="accent5">
            <a:hueOff val="0"/>
            <a:satOff val="0"/>
            <a:lumOff val="-706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Use in Shader as Constant Variable</a:t>
          </a:r>
        </a:p>
      </dsp:txBody>
      <dsp:txXfrm>
        <a:off x="407447" y="2668399"/>
        <a:ext cx="2530026" cy="1481151"/>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A183A0-2DDB-4F39-B3D6-42BC9E045EC5}" type="datetimeFigureOut">
              <a:rPr lang="en-US" smtClean="0"/>
              <a:t>12/29/2017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873F7C-74B2-4EF0-A184-5721C06FB36E}" type="slidenum">
              <a:rPr lang="en-US" smtClean="0"/>
              <a:t>‹#›</a:t>
            </a:fld>
            <a:endParaRPr lang="en-US" dirty="0"/>
          </a:p>
        </p:txBody>
      </p:sp>
    </p:spTree>
    <p:extLst>
      <p:ext uri="{BB962C8B-B14F-4D97-AF65-F5344CB8AC3E}">
        <p14:creationId xmlns:p14="http://schemas.microsoft.com/office/powerpoint/2010/main" val="1960347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khronos.org/opengl/wiki/Uniform_(GLSL)"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www.khronos.org/registry/OpenGL-Refpages/gl4/html/glGetUniform.xhtml" TargetMode="External"/><Relationship Id="rId5" Type="http://schemas.openxmlformats.org/officeDocument/2006/relationships/hyperlink" Target="https://www.khronos.org/registry/OpenGL-Refpages/gl4/html/glProgramUniform.xhtml" TargetMode="External"/><Relationship Id="rId4" Type="http://schemas.openxmlformats.org/officeDocument/2006/relationships/hyperlink" Target="https://www.khronos.org/registry/OpenGL-Refpages/gl4/html/glUniform.xhtml"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background is a sample of volumetric lighting in my own 3D graphics engine, HG3D</a:t>
            </a:r>
            <a:endParaRPr lang="en-US" dirty="0"/>
          </a:p>
        </p:txBody>
      </p:sp>
      <p:sp>
        <p:nvSpPr>
          <p:cNvPr id="4" name="Slide Number Placeholder 3"/>
          <p:cNvSpPr>
            <a:spLocks noGrp="1"/>
          </p:cNvSpPr>
          <p:nvPr>
            <p:ph type="sldNum" sz="quarter" idx="10"/>
          </p:nvPr>
        </p:nvSpPr>
        <p:spPr/>
        <p:txBody>
          <a:bodyPr/>
          <a:lstStyle/>
          <a:p>
            <a:fld id="{F1873F7C-74B2-4EF0-A184-5721C06FB36E}" type="slidenum">
              <a:rPr lang="en-US" smtClean="0"/>
              <a:t>1</a:t>
            </a:fld>
            <a:endParaRPr lang="en-US" dirty="0"/>
          </a:p>
        </p:txBody>
      </p:sp>
    </p:spTree>
    <p:extLst>
      <p:ext uri="{BB962C8B-B14F-4D97-AF65-F5344CB8AC3E}">
        <p14:creationId xmlns:p14="http://schemas.microsoft.com/office/powerpoint/2010/main" val="3015522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baseline="0" dirty="0"/>
                  <a:t>The </a:t>
                </a:r>
                <a14:m>
                  <m:oMath xmlns:m="http://schemas.openxmlformats.org/officeDocument/2006/math">
                    <m:r>
                      <a:rPr lang="en-US" i="1" smtClean="0">
                        <a:latin typeface="Cambria Math" panose="02040503050406030204" pitchFamily="18" charset="0"/>
                      </a:rPr>
                      <m:t>𝑔𝑙𝐺𝑒𝑡𝑈𝑛𝑖𝑓𝑜𝑟𝑚</m:t>
                    </m:r>
                  </m:oMath>
                </a14:m>
                <a:r>
                  <a:rPr lang="en-US" baseline="0" dirty="0"/>
                  <a:t> get’s the program ID, uniform variable location, and a pointer of type of the uniform variable, and write the value of the uniform variable to the output parameter.</a:t>
                </a:r>
              </a:p>
            </p:txBody>
          </p:sp>
        </mc:Choice>
        <mc:Fallback xmlns="">
          <p:sp>
            <p:nvSpPr>
              <p:cNvPr id="3" name="Notes Placeholder 2"/>
              <p:cNvSpPr>
                <a:spLocks noGrp="1"/>
              </p:cNvSpPr>
              <p:nvPr>
                <p:ph type="body" idx="1"/>
              </p:nvPr>
            </p:nvSpPr>
            <p:spPr/>
            <p:txBody>
              <a:bodyPr/>
              <a:lstStyle/>
              <a:p>
                <a:r>
                  <a:rPr lang="en-US" baseline="0" dirty="0"/>
                  <a:t>The </a:t>
                </a:r>
                <a:r>
                  <a:rPr lang="en-US" i="0">
                    <a:latin typeface="Cambria Math" panose="02040503050406030204" pitchFamily="18" charset="0"/>
                  </a:rPr>
                  <a:t>𝑔𝑙𝐺𝑒𝑡𝑈𝑛𝑖𝑓𝑜𝑟𝑚</a:t>
                </a:r>
                <a:r>
                  <a:rPr lang="en-US" baseline="0" dirty="0"/>
                  <a:t> get’s the program ID, uniform variable location, and a pointer of type of the uniform variable, and write the value of the uniform variable to the output parameter.</a:t>
                </a:r>
              </a:p>
            </p:txBody>
          </p:sp>
        </mc:Fallback>
      </mc:AlternateContent>
      <p:sp>
        <p:nvSpPr>
          <p:cNvPr id="4" name="Slide Number Placeholder 3"/>
          <p:cNvSpPr>
            <a:spLocks noGrp="1"/>
          </p:cNvSpPr>
          <p:nvPr>
            <p:ph type="sldNum" sz="quarter" idx="10"/>
          </p:nvPr>
        </p:nvSpPr>
        <p:spPr/>
        <p:txBody>
          <a:bodyPr/>
          <a:lstStyle/>
          <a:p>
            <a:fld id="{F1873F7C-74B2-4EF0-A184-5721C06FB36E}" type="slidenum">
              <a:rPr lang="en-US" smtClean="0"/>
              <a:t>10</a:t>
            </a:fld>
            <a:endParaRPr lang="en-US" dirty="0"/>
          </a:p>
        </p:txBody>
      </p:sp>
    </p:spTree>
    <p:extLst>
      <p:ext uri="{BB962C8B-B14F-4D97-AF65-F5344CB8AC3E}">
        <p14:creationId xmlns:p14="http://schemas.microsoft.com/office/powerpoint/2010/main" val="36489500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F1873F7C-74B2-4EF0-A184-5721C06FB36E}" type="slidenum">
              <a:rPr lang="en-US" smtClean="0"/>
              <a:t>11</a:t>
            </a:fld>
            <a:endParaRPr lang="en-US" dirty="0"/>
          </a:p>
        </p:txBody>
      </p:sp>
    </p:spTree>
    <p:extLst>
      <p:ext uri="{BB962C8B-B14F-4D97-AF65-F5344CB8AC3E}">
        <p14:creationId xmlns:p14="http://schemas.microsoft.com/office/powerpoint/2010/main" val="26892798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Century Gothic" panose="020B0502020202020204" pitchFamily="34" charset="0"/>
              <a:buChar char="►"/>
            </a:pPr>
            <a:r>
              <a:rPr lang="en-US" sz="1200" dirty="0">
                <a:hlinkClick r:id="rId3"/>
              </a:rPr>
              <a:t>https://www.khronos.org/opengl/wiki/Uniform_(GLSL)</a:t>
            </a:r>
            <a:r>
              <a:rPr lang="en-US" sz="1200" dirty="0"/>
              <a:t> (GLSL Uniforms)</a:t>
            </a:r>
          </a:p>
          <a:p>
            <a:pPr marL="285750" indent="-285750">
              <a:buFont typeface="Century Gothic" panose="020B0502020202020204" pitchFamily="34" charset="0"/>
              <a:buChar char="►"/>
            </a:pPr>
            <a:r>
              <a:rPr lang="en-US" sz="1200" dirty="0">
                <a:hlinkClick r:id="rId4"/>
              </a:rPr>
              <a:t>https://www.khronos.org/registry/OpenGL-Refpages/gl4/html/glUniform.xhtml</a:t>
            </a:r>
            <a:r>
              <a:rPr lang="en-US" sz="1200" dirty="0"/>
              <a:t> (</a:t>
            </a:r>
            <a:r>
              <a:rPr lang="en-US" sz="1200" dirty="0" err="1"/>
              <a:t>glUniform</a:t>
            </a:r>
            <a:r>
              <a:rPr lang="en-US" sz="1200" dirty="0"/>
              <a:t> Function)</a:t>
            </a:r>
          </a:p>
          <a:p>
            <a:pPr marL="285750" indent="-285750">
              <a:buFont typeface="Century Gothic" panose="020B0502020202020204" pitchFamily="34" charset="0"/>
              <a:buChar char="►"/>
            </a:pPr>
            <a:r>
              <a:rPr lang="en-US" sz="1200" dirty="0">
                <a:hlinkClick r:id="rId5"/>
              </a:rPr>
              <a:t>https://www.khronos.org/registry/OpenGL-Refpages/gl4/html/glProgramUniform.xhtml</a:t>
            </a:r>
            <a:r>
              <a:rPr lang="en-US" sz="1200" dirty="0"/>
              <a:t> (</a:t>
            </a:r>
            <a:r>
              <a:rPr lang="en-US" sz="1200" dirty="0" err="1"/>
              <a:t>glProgramUnifom</a:t>
            </a:r>
            <a:r>
              <a:rPr lang="en-US" sz="1200" dirty="0"/>
              <a:t> </a:t>
            </a:r>
            <a:r>
              <a:rPr lang="en-US" sz="1200" dirty="0" err="1"/>
              <a:t>Functon</a:t>
            </a:r>
            <a:r>
              <a:rPr lang="en-US" sz="1200" dirty="0"/>
              <a:t>)</a:t>
            </a:r>
          </a:p>
          <a:p>
            <a:pPr marL="285750" indent="-285750">
              <a:buFont typeface="Century Gothic" panose="020B0502020202020204" pitchFamily="34" charset="0"/>
              <a:buChar char="►"/>
            </a:pPr>
            <a:r>
              <a:rPr lang="en-US" sz="1200" dirty="0">
                <a:hlinkClick r:id="rId6"/>
              </a:rPr>
              <a:t>https://www.khronos.org/registry/OpenGL-Refpages/gl4/html/glGetUniform.xhtml</a:t>
            </a:r>
            <a:r>
              <a:rPr lang="en-US" sz="1200" dirty="0"/>
              <a:t> (</a:t>
            </a:r>
            <a:r>
              <a:rPr lang="en-US" sz="1200" dirty="0" err="1"/>
              <a:t>glGetUniform</a:t>
            </a:r>
            <a:r>
              <a:rPr lang="en-US" sz="1200" dirty="0"/>
              <a:t> Function)</a:t>
            </a:r>
          </a:p>
        </p:txBody>
      </p:sp>
      <p:sp>
        <p:nvSpPr>
          <p:cNvPr id="4" name="Slide Number Placeholder 3"/>
          <p:cNvSpPr>
            <a:spLocks noGrp="1"/>
          </p:cNvSpPr>
          <p:nvPr>
            <p:ph type="sldNum" sz="quarter" idx="10"/>
          </p:nvPr>
        </p:nvSpPr>
        <p:spPr/>
        <p:txBody>
          <a:bodyPr/>
          <a:lstStyle/>
          <a:p>
            <a:fld id="{F1873F7C-74B2-4EF0-A184-5721C06FB36E}" type="slidenum">
              <a:rPr lang="en-US" smtClean="0"/>
              <a:t>12</a:t>
            </a:fld>
            <a:endParaRPr lang="en-US" dirty="0"/>
          </a:p>
        </p:txBody>
      </p:sp>
    </p:spTree>
    <p:extLst>
      <p:ext uri="{BB962C8B-B14F-4D97-AF65-F5344CB8AC3E}">
        <p14:creationId xmlns:p14="http://schemas.microsoft.com/office/powerpoint/2010/main" val="1762601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Uniform variables are not modifiable inside the shaders, hence the name uniform.</a:t>
            </a:r>
          </a:p>
        </p:txBody>
      </p:sp>
      <p:sp>
        <p:nvSpPr>
          <p:cNvPr id="4" name="Slide Number Placeholder 3"/>
          <p:cNvSpPr>
            <a:spLocks noGrp="1"/>
          </p:cNvSpPr>
          <p:nvPr>
            <p:ph type="sldNum" sz="quarter" idx="10"/>
          </p:nvPr>
        </p:nvSpPr>
        <p:spPr/>
        <p:txBody>
          <a:bodyPr/>
          <a:lstStyle/>
          <a:p>
            <a:fld id="{F1873F7C-74B2-4EF0-A184-5721C06FB36E}" type="slidenum">
              <a:rPr lang="en-US" smtClean="0"/>
              <a:t>2</a:t>
            </a:fld>
            <a:endParaRPr lang="en-US" dirty="0"/>
          </a:p>
        </p:txBody>
      </p:sp>
    </p:spTree>
    <p:extLst>
      <p:ext uri="{BB962C8B-B14F-4D97-AF65-F5344CB8AC3E}">
        <p14:creationId xmlns:p14="http://schemas.microsoft.com/office/powerpoint/2010/main" val="24560645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F1873F7C-74B2-4EF0-A184-5721C06FB36E}" type="slidenum">
              <a:rPr lang="en-US" smtClean="0"/>
              <a:t>3</a:t>
            </a:fld>
            <a:endParaRPr lang="en-US" dirty="0"/>
          </a:p>
        </p:txBody>
      </p:sp>
    </p:spTree>
    <p:extLst>
      <p:ext uri="{BB962C8B-B14F-4D97-AF65-F5344CB8AC3E}">
        <p14:creationId xmlns:p14="http://schemas.microsoft.com/office/powerpoint/2010/main" val="2703016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F1873F7C-74B2-4EF0-A184-5721C06FB36E}" type="slidenum">
              <a:rPr lang="en-US" smtClean="0"/>
              <a:t>4</a:t>
            </a:fld>
            <a:endParaRPr lang="en-US" dirty="0"/>
          </a:p>
        </p:txBody>
      </p:sp>
    </p:spTree>
    <p:extLst>
      <p:ext uri="{BB962C8B-B14F-4D97-AF65-F5344CB8AC3E}">
        <p14:creationId xmlns:p14="http://schemas.microsoft.com/office/powerpoint/2010/main" val="4140777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We are not going to discuss assigning location at deceleration time.</a:t>
            </a:r>
          </a:p>
        </p:txBody>
      </p:sp>
      <p:sp>
        <p:nvSpPr>
          <p:cNvPr id="4" name="Slide Number Placeholder 3"/>
          <p:cNvSpPr>
            <a:spLocks noGrp="1"/>
          </p:cNvSpPr>
          <p:nvPr>
            <p:ph type="sldNum" sz="quarter" idx="10"/>
          </p:nvPr>
        </p:nvSpPr>
        <p:spPr/>
        <p:txBody>
          <a:bodyPr/>
          <a:lstStyle/>
          <a:p>
            <a:fld id="{F1873F7C-74B2-4EF0-A184-5721C06FB36E}" type="slidenum">
              <a:rPr lang="en-US" smtClean="0"/>
              <a:t>5</a:t>
            </a:fld>
            <a:endParaRPr lang="en-US" dirty="0"/>
          </a:p>
        </p:txBody>
      </p:sp>
    </p:spTree>
    <p:extLst>
      <p:ext uri="{BB962C8B-B14F-4D97-AF65-F5344CB8AC3E}">
        <p14:creationId xmlns:p14="http://schemas.microsoft.com/office/powerpoint/2010/main" val="585987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baseline="0" dirty="0"/>
                  <a:t>The </a:t>
                </a:r>
                <a14:m>
                  <m:oMath xmlns:m="http://schemas.openxmlformats.org/officeDocument/2006/math">
                    <m:r>
                      <a:rPr lang="en-US" b="0" i="1" smtClean="0">
                        <a:latin typeface="Cambria Math" panose="02040503050406030204" pitchFamily="18" charset="0"/>
                      </a:rPr>
                      <m:t>𝑔𝑙𝐺𝑒𝑡𝑈𝑛𝑖𝑓𝑜𝑟𝑚𝐿𝑜𝑐𝑎𝑡𝑖𝑜𝑛</m:t>
                    </m:r>
                  </m:oMath>
                </a14:m>
                <a:r>
                  <a:rPr lang="en-US" baseline="0" dirty="0"/>
                  <a:t> function gets the program id and variable name as input and returns the location of the uniform.</a:t>
                </a:r>
              </a:p>
              <a:p>
                <a:endParaRPr lang="en-US" baseline="0" dirty="0"/>
              </a:p>
              <a:p>
                <a:r>
                  <a:rPr lang="en-US" baseline="0" dirty="0"/>
                  <a:t>Since the uniform variable locations are fixed after linkage, it is more efficient to get the location once at initialization and store it for further use for accessing the variable as user of the program.</a:t>
                </a:r>
              </a:p>
            </p:txBody>
          </p:sp>
        </mc:Choice>
        <mc:Fallback xmlns="">
          <p:sp>
            <p:nvSpPr>
              <p:cNvPr id="3" name="Notes Placeholder 2"/>
              <p:cNvSpPr>
                <a:spLocks noGrp="1"/>
              </p:cNvSpPr>
              <p:nvPr>
                <p:ph type="body" idx="1"/>
              </p:nvPr>
            </p:nvSpPr>
            <p:spPr/>
            <p:txBody>
              <a:bodyPr/>
              <a:lstStyle/>
              <a:p>
                <a:r>
                  <a:rPr lang="en-US" baseline="0" dirty="0"/>
                  <a:t>The </a:t>
                </a:r>
                <a:r>
                  <a:rPr lang="en-US" b="0" i="0">
                    <a:latin typeface="Cambria Math" panose="02040503050406030204" pitchFamily="18" charset="0"/>
                  </a:rPr>
                  <a:t>𝑔𝑙𝐺𝑒𝑡𝑈𝑛𝑖𝑓𝑜𝑟𝑚𝐿𝑜𝑐𝑎𝑡𝑖𝑜𝑛</a:t>
                </a:r>
                <a:r>
                  <a:rPr lang="en-US" baseline="0" dirty="0"/>
                  <a:t> function gets the program id and variable name as input and returns the location of the uniform.</a:t>
                </a:r>
              </a:p>
              <a:p>
                <a:endParaRPr lang="en-US" baseline="0" dirty="0"/>
              </a:p>
              <a:p>
                <a:r>
                  <a:rPr lang="en-US" baseline="0" dirty="0"/>
                  <a:t>Since the uniform variable locations are fixed after linkage, it is more efficient to get the location once at initialization and store it for further use for accessing the variable as user of the program.</a:t>
                </a:r>
              </a:p>
            </p:txBody>
          </p:sp>
        </mc:Fallback>
      </mc:AlternateContent>
      <p:sp>
        <p:nvSpPr>
          <p:cNvPr id="4" name="Slide Number Placeholder 3"/>
          <p:cNvSpPr>
            <a:spLocks noGrp="1"/>
          </p:cNvSpPr>
          <p:nvPr>
            <p:ph type="sldNum" sz="quarter" idx="10"/>
          </p:nvPr>
        </p:nvSpPr>
        <p:spPr/>
        <p:txBody>
          <a:bodyPr/>
          <a:lstStyle/>
          <a:p>
            <a:fld id="{F1873F7C-74B2-4EF0-A184-5721C06FB36E}" type="slidenum">
              <a:rPr lang="en-US" smtClean="0"/>
              <a:t>6</a:t>
            </a:fld>
            <a:endParaRPr lang="en-US" dirty="0"/>
          </a:p>
        </p:txBody>
      </p:sp>
    </p:spTree>
    <p:extLst>
      <p:ext uri="{BB962C8B-B14F-4D97-AF65-F5344CB8AC3E}">
        <p14:creationId xmlns:p14="http://schemas.microsoft.com/office/powerpoint/2010/main" val="8153186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baseline="0" dirty="0"/>
                  <a:t>The </a:t>
                </a:r>
                <a14:m>
                  <m:oMath xmlns:m="http://schemas.openxmlformats.org/officeDocument/2006/math">
                    <m:r>
                      <a:rPr lang="en-US" b="0" i="1" smtClean="0">
                        <a:latin typeface="Cambria Math" panose="02040503050406030204" pitchFamily="18" charset="0"/>
                      </a:rPr>
                      <m:t>𝑔𝑙𝑈𝑛𝑖𝑓𝑜𝑟𝑚</m:t>
                    </m:r>
                  </m:oMath>
                </a14:m>
                <a:r>
                  <a:rPr lang="en-US" baseline="0" dirty="0"/>
                  <a:t> function gets the uniform location and the value(s) and sets the uniform variable of the current program.</a:t>
                </a:r>
              </a:p>
              <a:p>
                <a:endParaRPr lang="en-US" baseline="0" dirty="0"/>
              </a:p>
              <a:p>
                <a:r>
                  <a:rPr lang="en-US" baseline="0" dirty="0"/>
                  <a:t>The </a:t>
                </a:r>
                <a14:m>
                  <m:oMath xmlns:m="http://schemas.openxmlformats.org/officeDocument/2006/math">
                    <m:r>
                      <a:rPr lang="en-US" b="0" i="1" smtClean="0">
                        <a:latin typeface="Cambria Math" panose="02040503050406030204" pitchFamily="18" charset="0"/>
                      </a:rPr>
                      <m:t>𝑔𝑙𝑈𝑛𝑖𝑓𝑜𝑟𝑚𝑀𝑎𝑡𝑟𝑖𝑥</m:t>
                    </m:r>
                  </m:oMath>
                </a14:m>
                <a:r>
                  <a:rPr lang="en-US" baseline="0" dirty="0"/>
                  <a:t> is available for matrix types.</a:t>
                </a:r>
              </a:p>
            </p:txBody>
          </p:sp>
        </mc:Choice>
        <mc:Fallback xmlns="">
          <p:sp>
            <p:nvSpPr>
              <p:cNvPr id="3" name="Notes Placeholder 2"/>
              <p:cNvSpPr>
                <a:spLocks noGrp="1"/>
              </p:cNvSpPr>
              <p:nvPr>
                <p:ph type="body" idx="1"/>
              </p:nvPr>
            </p:nvSpPr>
            <p:spPr/>
            <p:txBody>
              <a:bodyPr/>
              <a:lstStyle/>
              <a:p>
                <a:r>
                  <a:rPr lang="en-US" baseline="0" dirty="0"/>
                  <a:t>The </a:t>
                </a:r>
                <a:r>
                  <a:rPr lang="en-US" b="0" i="0">
                    <a:latin typeface="Cambria Math" panose="02040503050406030204" pitchFamily="18" charset="0"/>
                  </a:rPr>
                  <a:t>𝑔𝑙𝑈𝑛𝑖𝑓𝑜𝑟𝑚</a:t>
                </a:r>
                <a:r>
                  <a:rPr lang="en-US" baseline="0" dirty="0"/>
                  <a:t> function gets the uniform location and the value(s) and sets the uniform variable of the current program.</a:t>
                </a:r>
              </a:p>
              <a:p>
                <a:endParaRPr lang="en-US" baseline="0" dirty="0"/>
              </a:p>
              <a:p>
                <a:r>
                  <a:rPr lang="en-US" baseline="0" dirty="0"/>
                  <a:t>The </a:t>
                </a:r>
                <a:r>
                  <a:rPr lang="en-US" b="0" i="0">
                    <a:latin typeface="Cambria Math" panose="02040503050406030204" pitchFamily="18" charset="0"/>
                  </a:rPr>
                  <a:t>𝑔𝑙𝑈𝑛𝑖𝑓𝑜𝑟𝑚𝑀𝑎𝑡𝑟𝑖𝑥</a:t>
                </a:r>
                <a:r>
                  <a:rPr lang="en-US" baseline="0" dirty="0"/>
                  <a:t> is available for matrix types.</a:t>
                </a:r>
              </a:p>
            </p:txBody>
          </p:sp>
        </mc:Fallback>
      </mc:AlternateContent>
      <p:sp>
        <p:nvSpPr>
          <p:cNvPr id="4" name="Slide Number Placeholder 3"/>
          <p:cNvSpPr>
            <a:spLocks noGrp="1"/>
          </p:cNvSpPr>
          <p:nvPr>
            <p:ph type="sldNum" sz="quarter" idx="10"/>
          </p:nvPr>
        </p:nvSpPr>
        <p:spPr/>
        <p:txBody>
          <a:bodyPr/>
          <a:lstStyle/>
          <a:p>
            <a:fld id="{F1873F7C-74B2-4EF0-A184-5721C06FB36E}" type="slidenum">
              <a:rPr lang="en-US" smtClean="0"/>
              <a:t>7</a:t>
            </a:fld>
            <a:endParaRPr lang="en-US" dirty="0"/>
          </a:p>
        </p:txBody>
      </p:sp>
    </p:spTree>
    <p:extLst>
      <p:ext uri="{BB962C8B-B14F-4D97-AF65-F5344CB8AC3E}">
        <p14:creationId xmlns:p14="http://schemas.microsoft.com/office/powerpoint/2010/main" val="35082654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endParaRPr lang="en-US" baseline="0" dirty="0"/>
              </a:p>
            </p:txBody>
          </p:sp>
        </mc:Choice>
        <mc:Fallback xmlns="">
          <p:sp>
            <p:nvSpPr>
              <p:cNvPr id="3" name="Notes Placeholder 2"/>
              <p:cNvSpPr>
                <a:spLocks noGrp="1"/>
              </p:cNvSpPr>
              <p:nvPr>
                <p:ph type="body" idx="1"/>
              </p:nvPr>
            </p:nvSpPr>
            <p:spPr/>
            <p:txBody>
              <a:bodyPr/>
              <a:lstStyle/>
              <a:p>
                <a:r>
                  <a:rPr lang="en-US" baseline="0" dirty="0"/>
                  <a:t>The </a:t>
                </a:r>
                <a:r>
                  <a:rPr lang="en-US" b="0" i="0">
                    <a:latin typeface="Cambria Math" panose="02040503050406030204" pitchFamily="18" charset="0"/>
                  </a:rPr>
                  <a:t>𝑔𝑙𝑈𝑛𝑖𝑓𝑜𝑟𝑚</a:t>
                </a:r>
                <a:r>
                  <a:rPr lang="en-US" baseline="0" dirty="0"/>
                  <a:t> function gets the uniform location and the value(s) and sets the uniform variable of the current program.</a:t>
                </a:r>
              </a:p>
            </p:txBody>
          </p:sp>
        </mc:Fallback>
      </mc:AlternateContent>
      <p:sp>
        <p:nvSpPr>
          <p:cNvPr id="4" name="Slide Number Placeholder 3"/>
          <p:cNvSpPr>
            <a:spLocks noGrp="1"/>
          </p:cNvSpPr>
          <p:nvPr>
            <p:ph type="sldNum" sz="quarter" idx="10"/>
          </p:nvPr>
        </p:nvSpPr>
        <p:spPr/>
        <p:txBody>
          <a:bodyPr/>
          <a:lstStyle/>
          <a:p>
            <a:fld id="{F1873F7C-74B2-4EF0-A184-5721C06FB36E}" type="slidenum">
              <a:rPr lang="en-US" smtClean="0"/>
              <a:t>8</a:t>
            </a:fld>
            <a:endParaRPr lang="en-US" dirty="0"/>
          </a:p>
        </p:txBody>
      </p:sp>
    </p:spTree>
    <p:extLst>
      <p:ext uri="{BB962C8B-B14F-4D97-AF65-F5344CB8AC3E}">
        <p14:creationId xmlns:p14="http://schemas.microsoft.com/office/powerpoint/2010/main" val="4273403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baseline="0" dirty="0"/>
                  <a:t>The </a:t>
                </a:r>
                <a14:m>
                  <m:oMath xmlns:m="http://schemas.openxmlformats.org/officeDocument/2006/math">
                    <m:r>
                      <a:rPr lang="en-US" i="1" smtClean="0">
                        <a:latin typeface="Cambria Math" panose="02040503050406030204" pitchFamily="18" charset="0"/>
                      </a:rPr>
                      <m:t>𝑔𝑙𝐺𝑒𝑡𝑈𝑛𝑖𝑓𝑜𝑟𝑚</m:t>
                    </m:r>
                  </m:oMath>
                </a14:m>
                <a:r>
                  <a:rPr lang="en-US" baseline="0" dirty="0"/>
                  <a:t> get’s the program ID, uniform variable location, and a pointer of type of the uniform variable, and write the value of the uniform variable to the output parameter.</a:t>
                </a:r>
              </a:p>
            </p:txBody>
          </p:sp>
        </mc:Choice>
        <mc:Fallback xmlns="">
          <p:sp>
            <p:nvSpPr>
              <p:cNvPr id="3" name="Notes Placeholder 2"/>
              <p:cNvSpPr>
                <a:spLocks noGrp="1"/>
              </p:cNvSpPr>
              <p:nvPr>
                <p:ph type="body" idx="1"/>
              </p:nvPr>
            </p:nvSpPr>
            <p:spPr/>
            <p:txBody>
              <a:bodyPr/>
              <a:lstStyle/>
              <a:p>
                <a:r>
                  <a:rPr lang="en-US" baseline="0" dirty="0"/>
                  <a:t>The </a:t>
                </a:r>
                <a:r>
                  <a:rPr lang="en-US" i="0">
                    <a:latin typeface="Cambria Math" panose="02040503050406030204" pitchFamily="18" charset="0"/>
                  </a:rPr>
                  <a:t>𝑔𝑙𝐺𝑒𝑡𝑈𝑛𝑖𝑓𝑜𝑟𝑚</a:t>
                </a:r>
                <a:r>
                  <a:rPr lang="en-US" baseline="0" dirty="0"/>
                  <a:t> get’s the program ID, uniform variable location, and a pointer of type of the uniform variable, and write the value of the uniform variable to the output parameter.</a:t>
                </a:r>
              </a:p>
            </p:txBody>
          </p:sp>
        </mc:Fallback>
      </mc:AlternateContent>
      <p:sp>
        <p:nvSpPr>
          <p:cNvPr id="4" name="Slide Number Placeholder 3"/>
          <p:cNvSpPr>
            <a:spLocks noGrp="1"/>
          </p:cNvSpPr>
          <p:nvPr>
            <p:ph type="sldNum" sz="quarter" idx="10"/>
          </p:nvPr>
        </p:nvSpPr>
        <p:spPr/>
        <p:txBody>
          <a:bodyPr/>
          <a:lstStyle/>
          <a:p>
            <a:fld id="{F1873F7C-74B2-4EF0-A184-5721C06FB36E}" type="slidenum">
              <a:rPr lang="en-US" smtClean="0"/>
              <a:t>9</a:t>
            </a:fld>
            <a:endParaRPr lang="en-US" dirty="0"/>
          </a:p>
        </p:txBody>
      </p:sp>
    </p:spTree>
    <p:extLst>
      <p:ext uri="{BB962C8B-B14F-4D97-AF65-F5344CB8AC3E}">
        <p14:creationId xmlns:p14="http://schemas.microsoft.com/office/powerpoint/2010/main" val="36583824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60E91C-B207-430E-A068-FC8E89ABCEC3}" type="datetime1">
              <a:rPr lang="en-US" smtClean="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987221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53141B0-E0CB-43C0-B415-2258DE627AC2}" type="datetime1">
              <a:rPr lang="en-US" smtClean="0"/>
              <a:t>12/29/2017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024264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1D0D247-03E1-4D05-A39C-1F727910D483}" type="datetime1">
              <a:rPr lang="en-US" smtClean="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354188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A9C114A-076E-412C-9AD8-C2D60377A1F7}" type="datetime1">
              <a:rPr lang="en-US" smtClean="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656873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680243-94ED-44BE-A9AA-D4D6119DAA96}" type="datetime1">
              <a:rPr lang="en-US" smtClean="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7765339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6533254-5C96-4A67-BE86-9470B215B405}" type="datetime1">
              <a:rPr lang="en-US" smtClean="0"/>
              <a:t>12/29/2017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450896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D978E4A-F5E3-4F81-8FAE-D0CCFDEAD650}" type="datetime1">
              <a:rPr lang="en-US" smtClean="0"/>
              <a:t>12/29/2017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9271943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9D3E8D-AC8E-4A82-9E31-425A3B739DC0}" type="datetime1">
              <a:rPr lang="en-US" smtClean="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6233688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BCED77-21C2-4D86-84BC-1DF822A58805}" type="datetime1">
              <a:rPr lang="en-US" smtClean="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6199896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43272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raph">
    <p:spTree>
      <p:nvGrpSpPr>
        <p:cNvPr id="1" name=""/>
        <p:cNvGrpSpPr/>
        <p:nvPr/>
      </p:nvGrpSpPr>
      <p:grpSpPr>
        <a:xfrm>
          <a:off x="0" y="0"/>
          <a:ext cx="0" cy="0"/>
          <a:chOff x="0" y="0"/>
          <a:chExt cx="0" cy="0"/>
        </a:xfrm>
      </p:grpSpPr>
      <p:sp>
        <p:nvSpPr>
          <p:cNvPr id="3" name="TextBox 2"/>
          <p:cNvSpPr txBox="1"/>
          <p:nvPr userDrawn="1"/>
        </p:nvSpPr>
        <p:spPr>
          <a:xfrm>
            <a:off x="7596464" y="3478841"/>
            <a:ext cx="417738" cy="554618"/>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2606557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000E1CA6-B43D-466D-A356-B1783335E2B9}" type="datetime1">
              <a:rPr lang="en-US" smtClean="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2397200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D5BF0A-17AE-4191-9C32-A483CBC2DC3A}" type="datetime1">
              <a:rPr lang="en-US" smtClean="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56791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738FC47-AD45-433E-9628-C9F5EC3898DF}" type="datetime1">
              <a:rPr lang="en-US" smtClean="0"/>
              <a:t>12/29/2017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3382596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3395F3-3A7F-4C01-B646-3D865AC4CED3}" type="datetime1">
              <a:rPr lang="en-US" smtClean="0"/>
              <a:t>12/29/2017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120771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4B42475-017D-4526-9C59-97A0D94D7A6A}" type="datetime1">
              <a:rPr lang="en-US" smtClean="0"/>
              <a:t>12/29/2017</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614117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B27DB78-8790-46A5-9378-3DDC2AD8FABA}" type="datetime1">
              <a:rPr lang="en-US" smtClean="0"/>
              <a:t>12/29/2017</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5757272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3081ACAA-261A-48CB-B527-8FF82762F140}" type="datetime1">
              <a:rPr lang="en-US" smtClean="0"/>
              <a:t>12/29/2017</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395174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27B245A-D98D-46FE-9E3F-D752E4EAEF8B}" type="datetime1">
              <a:rPr lang="en-US" smtClean="0"/>
              <a:t>12/29/2017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416827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6.png"/><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B1C2956-3B49-4053-84B5-01CE70C5BF9E}" type="datetime1">
              <a:rPr lang="en-US" smtClean="0"/>
              <a:t>12/29/2017</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1608522837"/>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87633439"/>
      </p:ext>
    </p:extLst>
  </p:cSld>
  <p:clrMap bg1="lt1" tx1="dk1" bg2="lt2" tx2="dk2" accent1="accent1" accent2="accent2" accent3="accent3" accent4="accent4" accent5="accent5" accent6="accent6" hlink="hlink" folHlink="folHlink"/>
  <p:sldLayoutIdLst>
    <p:sldLayoutId id="2147483725" r:id="rId1"/>
    <p:sldLayoutId id="2147483726"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7.png"/><Relationship Id="rId7" Type="http://schemas.openxmlformats.org/officeDocument/2006/relationships/diagramColors" Target="../diagrams/colors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hyperlink" Target="https://www.khronos.org/registry/OpenGL-Refpages/gl4/html/glGetUniform.xhtml" TargetMode="External"/><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hyperlink" Target="https://www.khronos.org/registry/OpenGL-Refpages/gl4/html/glProgramUniform.xhtml" TargetMode="External"/><Relationship Id="rId5" Type="http://schemas.openxmlformats.org/officeDocument/2006/relationships/hyperlink" Target="https://www.khronos.org/registry/OpenGL-Refpages/gl4/html/glUniform.xhtml" TargetMode="External"/><Relationship Id="rId4" Type="http://schemas.openxmlformats.org/officeDocument/2006/relationships/hyperlink" Target="https://www.khronos.org/opengl/wiki/Uniform_(GLS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5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9149" y="703384"/>
            <a:ext cx="10733651" cy="2518117"/>
          </a:xfrm>
          <a:noFill/>
          <a:effectLst>
            <a:outerShdw blurRad="50800" dist="38100" algn="l" rotWithShape="0">
              <a:prstClr val="black">
                <a:alpha val="40000"/>
              </a:prstClr>
            </a:outerShdw>
          </a:effectLst>
        </p:spPr>
        <p:txBody>
          <a:bodyPr anchor="t"/>
          <a:lstStyle/>
          <a:p>
            <a:r>
              <a:rPr lang="en-US" dirty="0">
                <a:effectLst>
                  <a:outerShdw blurRad="50800" dist="38100" dir="2700000" algn="tl" rotWithShape="0">
                    <a:prstClr val="black">
                      <a:alpha val="40000"/>
                    </a:prstClr>
                  </a:outerShdw>
                </a:effectLst>
              </a:rPr>
              <a:t>Uniforms</a:t>
            </a:r>
          </a:p>
        </p:txBody>
      </p:sp>
      <p:sp>
        <p:nvSpPr>
          <p:cNvPr id="3" name="Subtitle 2"/>
          <p:cNvSpPr>
            <a:spLocks noGrp="1"/>
          </p:cNvSpPr>
          <p:nvPr>
            <p:ph type="subTitle" idx="1"/>
          </p:nvPr>
        </p:nvSpPr>
        <p:spPr>
          <a:xfrm>
            <a:off x="1028346" y="5241614"/>
            <a:ext cx="8825658" cy="498004"/>
          </a:xfrm>
        </p:spPr>
        <p:txBody>
          <a:bodyPr/>
          <a:lstStyle/>
          <a:p>
            <a:r>
              <a:rPr lang="en-US" cap="none" dirty="0">
                <a:latin typeface="+mn-lt"/>
              </a:rPr>
              <a:t>Hosein Ghahremanzadeh</a:t>
            </a:r>
          </a:p>
        </p:txBody>
      </p:sp>
      <p:sp>
        <p:nvSpPr>
          <p:cNvPr id="4" name="Slide Number Placeholder 3"/>
          <p:cNvSpPr>
            <a:spLocks noGrp="1"/>
          </p:cNvSpPr>
          <p:nvPr>
            <p:ph type="sldNum" sz="quarter" idx="12"/>
          </p:nvPr>
        </p:nvSpPr>
        <p:spPr/>
        <p:txBody>
          <a:bodyPr/>
          <a:lstStyle/>
          <a:p>
            <a:fld id="{D57F1E4F-1CFF-5643-939E-02111984F565}" type="slidenum">
              <a:rPr lang="en-US" smtClean="0">
                <a:solidFill>
                  <a:schemeClr val="bg1"/>
                </a:solidFill>
              </a:rPr>
              <a:t>1</a:t>
            </a:fld>
            <a:endParaRPr lang="en-US" dirty="0">
              <a:solidFill>
                <a:schemeClr val="bg1"/>
              </a:solidFill>
            </a:endParaRPr>
          </a:p>
        </p:txBody>
      </p:sp>
    </p:spTree>
    <p:extLst>
      <p:ext uri="{BB962C8B-B14F-4D97-AF65-F5344CB8AC3E}">
        <p14:creationId xmlns:p14="http://schemas.microsoft.com/office/powerpoint/2010/main" val="12259733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968101" cy="1400530"/>
          </a:xfrm>
          <a:effectLst>
            <a:outerShdw blurRad="50800" dist="38100" dir="2700000" algn="tl" rotWithShape="0">
              <a:prstClr val="black">
                <a:alpha val="40000"/>
              </a:prstClr>
            </a:outerShdw>
          </a:effectLst>
        </p:spPr>
        <p:txBody>
          <a:bodyPr/>
          <a:lstStyle/>
          <a:p>
            <a:r>
              <a:rPr lang="en-US" dirty="0">
                <a:solidFill>
                  <a:schemeClr val="bg1"/>
                </a:solidFill>
              </a:rPr>
              <a:t>Putting It All Together</a:t>
            </a:r>
          </a:p>
        </p:txBody>
      </p:sp>
      <p:graphicFrame>
        <p:nvGraphicFramePr>
          <p:cNvPr id="5" name="Content Placeholder 4">
            <a:extLst>
              <a:ext uri="{FF2B5EF4-FFF2-40B4-BE49-F238E27FC236}">
                <a16:creationId xmlns:a16="http://schemas.microsoft.com/office/drawing/2014/main" id="{848B4DDD-7C2D-4DEF-A3F6-8130119978AF}"/>
              </a:ext>
            </a:extLst>
          </p:cNvPr>
          <p:cNvGraphicFramePr>
            <a:graphicFrameLocks noGrp="1"/>
          </p:cNvGraphicFramePr>
          <p:nvPr>
            <p:ph idx="1"/>
            <p:extLst>
              <p:ext uri="{D42A27DB-BD31-4B8C-83A1-F6EECF244321}">
                <p14:modId xmlns:p14="http://schemas.microsoft.com/office/powerpoint/2010/main" val="1955265989"/>
              </p:ext>
            </p:extLst>
          </p:nvPr>
        </p:nvGraphicFramePr>
        <p:xfrm>
          <a:off x="1103313" y="2052638"/>
          <a:ext cx="10687050" cy="41957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Slide Number Placeholder 3"/>
          <p:cNvSpPr>
            <a:spLocks noGrp="1"/>
          </p:cNvSpPr>
          <p:nvPr>
            <p:ph type="sldNum" sz="quarter" idx="12"/>
          </p:nvPr>
        </p:nvSpPr>
        <p:spPr/>
        <p:txBody>
          <a:bodyPr/>
          <a:lstStyle/>
          <a:p>
            <a:fld id="{D57F1E4F-1CFF-5643-939E-02111984F565}" type="slidenum">
              <a:rPr lang="en-US" smtClean="0">
                <a:solidFill>
                  <a:schemeClr val="bg1"/>
                </a:solidFill>
              </a:rPr>
              <a:t>10</a:t>
            </a:fld>
            <a:endParaRPr lang="en-US" dirty="0">
              <a:solidFill>
                <a:schemeClr val="bg1"/>
              </a:solidFill>
            </a:endParaRPr>
          </a:p>
        </p:txBody>
      </p:sp>
    </p:spTree>
    <p:extLst>
      <p:ext uri="{BB962C8B-B14F-4D97-AF65-F5344CB8AC3E}">
        <p14:creationId xmlns:p14="http://schemas.microsoft.com/office/powerpoint/2010/main" val="12979130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BEBA8EAE-BF5A-486C-A8C5-ECC9F3942E4B}">
                <a14:imgProps xmlns:a14="http://schemas.microsoft.com/office/drawing/2010/main">
                  <a14:imgLayer r:embed="rId4">
                    <a14:imgEffect>
                      <a14:artisticBlur radius="5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effectLst>
            <a:outerShdw blurRad="50800" dist="38100" dir="2700000" algn="tl" rotWithShape="0">
              <a:prstClr val="black">
                <a:alpha val="40000"/>
              </a:prstClr>
            </a:outerShdw>
          </a:effectLst>
        </p:spPr>
        <p:txBody>
          <a:bodyPr/>
          <a:lstStyle/>
          <a:p>
            <a:r>
              <a:rPr lang="en-US" dirty="0">
                <a:solidFill>
                  <a:schemeClr val="bg1"/>
                </a:solidFill>
              </a:rPr>
              <a:t>Your questions</a:t>
            </a:r>
          </a:p>
        </p:txBody>
      </p:sp>
      <p:sp>
        <p:nvSpPr>
          <p:cNvPr id="3" name="Slide Number Placeholder 2"/>
          <p:cNvSpPr>
            <a:spLocks noGrp="1"/>
          </p:cNvSpPr>
          <p:nvPr>
            <p:ph type="sldNum" sz="quarter" idx="12"/>
          </p:nvPr>
        </p:nvSpPr>
        <p:spPr/>
        <p:txBody>
          <a:bodyPr/>
          <a:lstStyle/>
          <a:p>
            <a:fld id="{D57F1E4F-1CFF-5643-939E-02111984F565}" type="slidenum">
              <a:rPr lang="en-US" smtClean="0">
                <a:solidFill>
                  <a:schemeClr val="bg1"/>
                </a:solidFill>
              </a:rPr>
              <a:t>11</a:t>
            </a:fld>
            <a:endParaRPr lang="en-US" dirty="0">
              <a:solidFill>
                <a:schemeClr val="bg1"/>
              </a:solidFill>
            </a:endParaRPr>
          </a:p>
        </p:txBody>
      </p:sp>
    </p:spTree>
    <p:extLst>
      <p:ext uri="{BB962C8B-B14F-4D97-AF65-F5344CB8AC3E}">
        <p14:creationId xmlns:p14="http://schemas.microsoft.com/office/powerpoint/2010/main" val="2864080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effectLst>
            <a:outerShdw blurRad="50800" dist="38100" dir="2700000" algn="tl" rotWithShape="0">
              <a:prstClr val="black">
                <a:alpha val="40000"/>
              </a:prstClr>
            </a:outerShdw>
          </a:effectLst>
        </p:spPr>
        <p:txBody>
          <a:bodyPr/>
          <a:lstStyle/>
          <a:p>
            <a:r>
              <a:rPr lang="en-US" dirty="0">
                <a:solidFill>
                  <a:schemeClr val="bg1"/>
                </a:solidFill>
              </a:rPr>
              <a:t>Helpful links</a:t>
            </a:r>
          </a:p>
        </p:txBody>
      </p:sp>
      <p:sp>
        <p:nvSpPr>
          <p:cNvPr id="3" name="Text Placeholder 2"/>
          <p:cNvSpPr>
            <a:spLocks noGrp="1"/>
          </p:cNvSpPr>
          <p:nvPr>
            <p:ph type="body" sz="half" idx="2"/>
          </p:nvPr>
        </p:nvSpPr>
        <p:spPr>
          <a:xfrm>
            <a:off x="519953" y="3639671"/>
            <a:ext cx="11546541" cy="2761129"/>
          </a:xfrm>
          <a:solidFill>
            <a:schemeClr val="bg1">
              <a:alpha val="85000"/>
            </a:schemeClr>
          </a:solidFill>
          <a:effectLst>
            <a:glow rad="101600">
              <a:schemeClr val="accent1">
                <a:satMod val="175000"/>
                <a:alpha val="40000"/>
              </a:schemeClr>
            </a:glow>
            <a:outerShdw blurRad="50800" dist="38100" dir="2700000" algn="tl" rotWithShape="0">
              <a:prstClr val="black">
                <a:alpha val="40000"/>
              </a:prstClr>
            </a:outerShdw>
          </a:effectLst>
        </p:spPr>
        <p:txBody>
          <a:bodyPr anchor="t">
            <a:normAutofit fontScale="92500" lnSpcReduction="10000"/>
          </a:bodyPr>
          <a:lstStyle/>
          <a:p>
            <a:pPr marL="285750" indent="-285750">
              <a:buFont typeface="Century Gothic" panose="020B0502020202020204" pitchFamily="34" charset="0"/>
              <a:buChar char="►"/>
            </a:pPr>
            <a:r>
              <a:rPr lang="en-US" sz="2400" dirty="0">
                <a:hlinkClick r:id="rId4"/>
              </a:rPr>
              <a:t>https://www.khronos.org/opengl/wiki/Uniform_(GLSL)</a:t>
            </a:r>
            <a:r>
              <a:rPr lang="en-US" sz="2400" dirty="0"/>
              <a:t> (GLSL Uniforms)</a:t>
            </a:r>
          </a:p>
          <a:p>
            <a:pPr marL="285750" indent="-285750">
              <a:buFont typeface="Century Gothic" panose="020B0502020202020204" pitchFamily="34" charset="0"/>
              <a:buChar char="►"/>
            </a:pPr>
            <a:r>
              <a:rPr lang="en-US" sz="2400" dirty="0">
                <a:hlinkClick r:id="rId5"/>
              </a:rPr>
              <a:t>https://www.khronos.org/registry/OpenGL-Refpages/gl4/html/glUniform.xhtml</a:t>
            </a:r>
            <a:r>
              <a:rPr lang="en-US" sz="2400" dirty="0"/>
              <a:t> (</a:t>
            </a:r>
            <a:r>
              <a:rPr lang="en-US" sz="2400" dirty="0" err="1"/>
              <a:t>glUniform</a:t>
            </a:r>
            <a:r>
              <a:rPr lang="en-US" sz="2400" dirty="0"/>
              <a:t> Function)</a:t>
            </a:r>
          </a:p>
          <a:p>
            <a:pPr marL="285750" indent="-285750">
              <a:buFont typeface="Century Gothic" panose="020B0502020202020204" pitchFamily="34" charset="0"/>
              <a:buChar char="►"/>
            </a:pPr>
            <a:r>
              <a:rPr lang="en-US" sz="2400" dirty="0">
                <a:hlinkClick r:id="rId6"/>
              </a:rPr>
              <a:t>https://www.khronos.org/registry/OpenGL-Refpages/gl4/html/glProgramUniform.xhtml</a:t>
            </a:r>
            <a:r>
              <a:rPr lang="en-US" sz="2400" dirty="0"/>
              <a:t> (</a:t>
            </a:r>
            <a:r>
              <a:rPr lang="en-US" sz="2400" dirty="0" err="1"/>
              <a:t>glProgramUnifom</a:t>
            </a:r>
            <a:r>
              <a:rPr lang="en-US" sz="2400" dirty="0"/>
              <a:t> </a:t>
            </a:r>
            <a:r>
              <a:rPr lang="en-US" sz="2400" dirty="0" err="1"/>
              <a:t>Functon</a:t>
            </a:r>
            <a:r>
              <a:rPr lang="en-US" sz="2400" dirty="0"/>
              <a:t>)</a:t>
            </a:r>
          </a:p>
          <a:p>
            <a:pPr marL="285750" indent="-285750">
              <a:buFont typeface="Century Gothic" panose="020B0502020202020204" pitchFamily="34" charset="0"/>
              <a:buChar char="►"/>
            </a:pPr>
            <a:r>
              <a:rPr lang="en-US" sz="2400" dirty="0">
                <a:hlinkClick r:id="rId7"/>
              </a:rPr>
              <a:t>https://www.khronos.org/registry/OpenGL-Refpages/gl4/html/glGetUniform.xhtml</a:t>
            </a:r>
            <a:r>
              <a:rPr lang="en-US" sz="2400" dirty="0"/>
              <a:t> (</a:t>
            </a:r>
            <a:r>
              <a:rPr lang="en-US" sz="2400" dirty="0" err="1"/>
              <a:t>glGetUniform</a:t>
            </a:r>
            <a:r>
              <a:rPr lang="en-US" sz="2400" dirty="0"/>
              <a:t> Function)</a:t>
            </a:r>
          </a:p>
        </p:txBody>
      </p:sp>
      <p:sp>
        <p:nvSpPr>
          <p:cNvPr id="4" name="Slide Number Placeholder 3"/>
          <p:cNvSpPr>
            <a:spLocks noGrp="1"/>
          </p:cNvSpPr>
          <p:nvPr>
            <p:ph type="sldNum" sz="quarter" idx="12"/>
          </p:nvPr>
        </p:nvSpPr>
        <p:spPr/>
        <p:txBody>
          <a:bodyPr/>
          <a:lstStyle/>
          <a:p>
            <a:fld id="{D57F1E4F-1CFF-5643-939E-02111984F565}" type="slidenum">
              <a:rPr lang="en-US" smtClean="0">
                <a:solidFill>
                  <a:schemeClr val="bg1"/>
                </a:solidFill>
              </a:rPr>
              <a:t>12</a:t>
            </a:fld>
            <a:endParaRPr lang="en-US" dirty="0">
              <a:solidFill>
                <a:schemeClr val="bg1"/>
              </a:solidFill>
            </a:endParaRPr>
          </a:p>
        </p:txBody>
      </p:sp>
    </p:spTree>
    <p:extLst>
      <p:ext uri="{BB962C8B-B14F-4D97-AF65-F5344CB8AC3E}">
        <p14:creationId xmlns:p14="http://schemas.microsoft.com/office/powerpoint/2010/main" val="24527585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effectLst>
            <a:outerShdw blurRad="50800" dist="38100" dir="2700000" algn="tl" rotWithShape="0">
              <a:prstClr val="black">
                <a:alpha val="40000"/>
              </a:prstClr>
            </a:outerShdw>
          </a:effectLst>
        </p:spPr>
        <p:txBody>
          <a:bodyPr/>
          <a:lstStyle/>
          <a:p>
            <a:r>
              <a:rPr lang="en-US" dirty="0">
                <a:solidFill>
                  <a:schemeClr val="bg1"/>
                </a:solidFill>
              </a:rPr>
              <a:t>Uniform Variables</a:t>
            </a:r>
          </a:p>
        </p:txBody>
      </p:sp>
      <p:sp>
        <p:nvSpPr>
          <p:cNvPr id="3" name="Content Placeholder 2"/>
          <p:cNvSpPr>
            <a:spLocks noGrp="1"/>
          </p:cNvSpPr>
          <p:nvPr>
            <p:ph idx="1"/>
          </p:nvPr>
        </p:nvSpPr>
        <p:spPr>
          <a:xfrm>
            <a:off x="1103312" y="2850777"/>
            <a:ext cx="9404723" cy="3397622"/>
          </a:xfrm>
        </p:spPr>
        <p:txBody>
          <a:bodyPr numCol="1" anchor="t"/>
          <a:lstStyle/>
          <a:p>
            <a:r>
              <a:rPr lang="en-US" dirty="0"/>
              <a:t>Uniform variables are used to pass parameters to program.</a:t>
            </a:r>
          </a:p>
          <a:p>
            <a:r>
              <a:rPr lang="en-US" dirty="0"/>
              <a:t>Uniform variables are modifiable by the user of the program.</a:t>
            </a:r>
          </a:p>
          <a:p>
            <a:r>
              <a:rPr lang="en-US" dirty="0"/>
              <a:t>The program itself can’t modify the uniform variables.</a:t>
            </a:r>
          </a:p>
          <a:p>
            <a:r>
              <a:rPr lang="en-US" dirty="0"/>
              <a:t>The value of uniform variables are part of program’s state.</a:t>
            </a:r>
          </a:p>
          <a:p>
            <a:endParaRPr lang="en-US" dirty="0"/>
          </a:p>
          <a:p>
            <a:endParaRPr lang="en-US" dirty="0"/>
          </a:p>
          <a:p>
            <a:endParaRPr lang="en-US" dirty="0"/>
          </a:p>
          <a:p>
            <a:pPr marL="0" indent="0">
              <a:buNone/>
            </a:pPr>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solidFill>
                  <a:schemeClr val="bg1"/>
                </a:solidFill>
              </a:rPr>
              <a:t>2</a:t>
            </a:fld>
            <a:endParaRPr lang="en-US" dirty="0">
              <a:solidFill>
                <a:schemeClr val="bg1"/>
              </a:solidFill>
            </a:endParaRPr>
          </a:p>
        </p:txBody>
      </p:sp>
    </p:spTree>
    <p:extLst>
      <p:ext uri="{BB962C8B-B14F-4D97-AF65-F5344CB8AC3E}">
        <p14:creationId xmlns:p14="http://schemas.microsoft.com/office/powerpoint/2010/main" val="33485088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968101" cy="1400530"/>
          </a:xfrm>
          <a:effectLst>
            <a:outerShdw blurRad="50800" dist="38100" dir="2700000" algn="tl" rotWithShape="0">
              <a:prstClr val="black">
                <a:alpha val="40000"/>
              </a:prstClr>
            </a:outerShdw>
          </a:effectLst>
        </p:spPr>
        <p:txBody>
          <a:bodyPr/>
          <a:lstStyle/>
          <a:p>
            <a:r>
              <a:rPr lang="en-US" dirty="0">
                <a:solidFill>
                  <a:schemeClr val="bg1"/>
                </a:solidFill>
              </a:rPr>
              <a:t>GLSL Declaration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chor="b"/>
              <a:lstStyle/>
              <a:p>
                <a:r>
                  <a:rPr lang="en-US" dirty="0"/>
                  <a:t>Uniform variables are declared as global variable.</a:t>
                </a:r>
              </a:p>
              <a:p>
                <a14:m>
                  <m:oMath xmlns:m="http://schemas.openxmlformats.org/officeDocument/2006/math">
                    <m:r>
                      <a:rPr lang="en-US" b="0" i="1" smtClean="0">
                        <a:latin typeface="Cambria Math" panose="02040503050406030204" pitchFamily="18" charset="0"/>
                      </a:rPr>
                      <m:t>𝑈𝑛𝑖𝑓𝑜𝑟𝑚</m:t>
                    </m:r>
                  </m:oMath>
                </a14:m>
                <a:r>
                  <a:rPr lang="en-US" dirty="0"/>
                  <a:t> keyword is used to declare uniform variables.</a:t>
                </a:r>
              </a:p>
              <a:p>
                <a:r>
                  <a:rPr lang="en-US" dirty="0"/>
                  <a:t>Uniform variables can be initialized on declaration.</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4"/>
                <a:stretch>
                  <a:fillRect l="-341" b="-2471"/>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D57F1E4F-1CFF-5643-939E-02111984F565}" type="slidenum">
              <a:rPr lang="en-US" smtClean="0">
                <a:solidFill>
                  <a:schemeClr val="bg1"/>
                </a:solidFill>
              </a:rPr>
              <a:t>3</a:t>
            </a:fld>
            <a:endParaRPr lang="en-US" dirty="0">
              <a:solidFill>
                <a:schemeClr val="bg1"/>
              </a:solidFill>
            </a:endParaRPr>
          </a:p>
        </p:txBody>
      </p:sp>
      <p:pic>
        <p:nvPicPr>
          <p:cNvPr id="8" name="Picture 7">
            <a:extLst>
              <a:ext uri="{FF2B5EF4-FFF2-40B4-BE49-F238E27FC236}">
                <a16:creationId xmlns:a16="http://schemas.microsoft.com/office/drawing/2014/main" id="{5045C700-04F1-48C1-9A66-26EC9A6ED33B}"/>
              </a:ext>
            </a:extLst>
          </p:cNvPr>
          <p:cNvPicPr>
            <a:picLocks noChangeAspect="1"/>
          </p:cNvPicPr>
          <p:nvPr/>
        </p:nvPicPr>
        <p:blipFill>
          <a:blip r:embed="rId5"/>
          <a:stretch>
            <a:fillRect/>
          </a:stretch>
        </p:blipFill>
        <p:spPr>
          <a:xfrm>
            <a:off x="4172846" y="3429000"/>
            <a:ext cx="7768120" cy="1179090"/>
          </a:xfrm>
          <a:prstGeom prst="rect">
            <a:avLst/>
          </a:prstGeom>
        </p:spPr>
      </p:pic>
    </p:spTree>
    <p:extLst>
      <p:ext uri="{BB962C8B-B14F-4D97-AF65-F5344CB8AC3E}">
        <p14:creationId xmlns:p14="http://schemas.microsoft.com/office/powerpoint/2010/main" val="1068568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968101" cy="1400530"/>
          </a:xfrm>
          <a:effectLst>
            <a:outerShdw blurRad="50800" dist="38100" dir="2700000" algn="tl" rotWithShape="0">
              <a:prstClr val="black">
                <a:alpha val="40000"/>
              </a:prstClr>
            </a:outerShdw>
          </a:effectLst>
        </p:spPr>
        <p:txBody>
          <a:bodyPr/>
          <a:lstStyle/>
          <a:p>
            <a:r>
              <a:rPr lang="en-US" dirty="0">
                <a:solidFill>
                  <a:schemeClr val="bg1"/>
                </a:solidFill>
              </a:rPr>
              <a:t>Accessing Inside Shaders</a:t>
            </a:r>
          </a:p>
        </p:txBody>
      </p:sp>
      <p:sp>
        <p:nvSpPr>
          <p:cNvPr id="3" name="Content Placeholder 2"/>
          <p:cNvSpPr>
            <a:spLocks noGrp="1"/>
          </p:cNvSpPr>
          <p:nvPr>
            <p:ph idx="1"/>
          </p:nvPr>
        </p:nvSpPr>
        <p:spPr/>
        <p:txBody>
          <a:bodyPr anchor="b"/>
          <a:lstStyle/>
          <a:p>
            <a:r>
              <a:rPr lang="en-US" dirty="0"/>
              <a:t>Inside shaders uniform variables are accessible as constant variables.</a:t>
            </a:r>
          </a:p>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solidFill>
                  <a:schemeClr val="bg1"/>
                </a:solidFill>
              </a:rPr>
              <a:t>4</a:t>
            </a:fld>
            <a:endParaRPr lang="en-US" dirty="0">
              <a:solidFill>
                <a:schemeClr val="bg1"/>
              </a:solidFill>
            </a:endParaRPr>
          </a:p>
        </p:txBody>
      </p:sp>
      <p:pic>
        <p:nvPicPr>
          <p:cNvPr id="7" name="Picture 6">
            <a:extLst>
              <a:ext uri="{FF2B5EF4-FFF2-40B4-BE49-F238E27FC236}">
                <a16:creationId xmlns:a16="http://schemas.microsoft.com/office/drawing/2014/main" id="{AF8E2569-9B92-460F-AA12-72CDC1CD6EE5}"/>
              </a:ext>
            </a:extLst>
          </p:cNvPr>
          <p:cNvPicPr>
            <a:picLocks noChangeAspect="1"/>
          </p:cNvPicPr>
          <p:nvPr/>
        </p:nvPicPr>
        <p:blipFill>
          <a:blip r:embed="rId4"/>
          <a:stretch>
            <a:fillRect/>
          </a:stretch>
        </p:blipFill>
        <p:spPr>
          <a:xfrm>
            <a:off x="4927184" y="2129385"/>
            <a:ext cx="6161504" cy="2875368"/>
          </a:xfrm>
          <a:prstGeom prst="rect">
            <a:avLst/>
          </a:prstGeom>
        </p:spPr>
      </p:pic>
    </p:spTree>
    <p:extLst>
      <p:ext uri="{BB962C8B-B14F-4D97-AF65-F5344CB8AC3E}">
        <p14:creationId xmlns:p14="http://schemas.microsoft.com/office/powerpoint/2010/main" val="2066276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968101" cy="1400530"/>
          </a:xfrm>
          <a:effectLst>
            <a:outerShdw blurRad="50800" dist="38100" dir="2700000" algn="tl" rotWithShape="0">
              <a:prstClr val="black">
                <a:alpha val="40000"/>
              </a:prstClr>
            </a:outerShdw>
          </a:effectLst>
        </p:spPr>
        <p:txBody>
          <a:bodyPr/>
          <a:lstStyle/>
          <a:p>
            <a:r>
              <a:rPr lang="en-US" dirty="0">
                <a:solidFill>
                  <a:schemeClr val="bg1"/>
                </a:solidFill>
              </a:rPr>
              <a:t>Accessing as User of Program</a:t>
            </a:r>
          </a:p>
        </p:txBody>
      </p:sp>
      <p:sp>
        <p:nvSpPr>
          <p:cNvPr id="3" name="Content Placeholder 2"/>
          <p:cNvSpPr>
            <a:spLocks noGrp="1"/>
          </p:cNvSpPr>
          <p:nvPr>
            <p:ph idx="1"/>
          </p:nvPr>
        </p:nvSpPr>
        <p:spPr/>
        <p:txBody>
          <a:bodyPr anchor="b"/>
          <a:lstStyle/>
          <a:p>
            <a:r>
              <a:rPr lang="en-US" dirty="0"/>
              <a:t>To access a uniform variable, the location of the program is required.</a:t>
            </a:r>
          </a:p>
          <a:p>
            <a:r>
              <a:rPr lang="en-US" dirty="0"/>
              <a:t>The location of the program can be determined at declaration of the variable.</a:t>
            </a:r>
          </a:p>
          <a:p>
            <a:r>
              <a:rPr lang="en-US" dirty="0"/>
              <a:t>If the location of the uniform is not determined at declaration GL it self will assign a location to the variable.</a:t>
            </a:r>
          </a:p>
          <a:p>
            <a:r>
              <a:rPr lang="en-US" dirty="0"/>
              <a:t>The location of the uniform is retrievable by the user of the program.</a:t>
            </a:r>
          </a:p>
        </p:txBody>
      </p:sp>
      <p:sp>
        <p:nvSpPr>
          <p:cNvPr id="4" name="Slide Number Placeholder 3"/>
          <p:cNvSpPr>
            <a:spLocks noGrp="1"/>
          </p:cNvSpPr>
          <p:nvPr>
            <p:ph type="sldNum" sz="quarter" idx="12"/>
          </p:nvPr>
        </p:nvSpPr>
        <p:spPr/>
        <p:txBody>
          <a:bodyPr/>
          <a:lstStyle/>
          <a:p>
            <a:fld id="{D57F1E4F-1CFF-5643-939E-02111984F565}" type="slidenum">
              <a:rPr lang="en-US" smtClean="0">
                <a:solidFill>
                  <a:schemeClr val="bg1"/>
                </a:solidFill>
              </a:rPr>
              <a:t>5</a:t>
            </a:fld>
            <a:endParaRPr lang="en-US" dirty="0">
              <a:solidFill>
                <a:schemeClr val="bg1"/>
              </a:solidFill>
            </a:endParaRPr>
          </a:p>
        </p:txBody>
      </p:sp>
    </p:spTree>
    <p:extLst>
      <p:ext uri="{BB962C8B-B14F-4D97-AF65-F5344CB8AC3E}">
        <p14:creationId xmlns:p14="http://schemas.microsoft.com/office/powerpoint/2010/main" val="1240111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968101" cy="1400530"/>
          </a:xfrm>
          <a:effectLst>
            <a:outerShdw blurRad="50800" dist="38100" dir="2700000" algn="tl" rotWithShape="0">
              <a:prstClr val="black">
                <a:alpha val="40000"/>
              </a:prstClr>
            </a:outerShdw>
          </a:effectLst>
        </p:spPr>
        <p:txBody>
          <a:bodyPr/>
          <a:lstStyle/>
          <a:p>
            <a:r>
              <a:rPr lang="en-US" dirty="0">
                <a:solidFill>
                  <a:schemeClr val="bg1"/>
                </a:solidFill>
              </a:rPr>
              <a:t>Retrieving Location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103312" y="2052918"/>
                <a:ext cx="10687512" cy="4195481"/>
              </a:xfrm>
            </p:spPr>
            <p:txBody>
              <a:bodyPr anchor="b"/>
              <a:lstStyle/>
              <a:p>
                <a14:m>
                  <m:oMath xmlns:m="http://schemas.openxmlformats.org/officeDocument/2006/math">
                    <m:r>
                      <a:rPr lang="en-US" b="0" i="1" smtClean="0">
                        <a:latin typeface="Cambria Math" panose="02040503050406030204" pitchFamily="18" charset="0"/>
                      </a:rPr>
                      <m:t>𝑔𝑙𝐺𝑒𝑡𝑈𝑛𝑖𝑓𝑜𝑟𝑚𝐿𝑜𝑐𝑎𝑡𝑖𝑜𝑛</m:t>
                    </m:r>
                  </m:oMath>
                </a14:m>
                <a:r>
                  <a:rPr lang="en-US" dirty="0"/>
                  <a:t> is used to retrieve uniform variable location.</a:t>
                </a:r>
              </a:p>
              <a:p>
                <a:r>
                  <a:rPr lang="en-US" dirty="0"/>
                  <a:t>If a location has been assigned to a uniform variable at declaration time, it is guaranteed that </a:t>
                </a:r>
                <a14:m>
                  <m:oMath xmlns:m="http://schemas.openxmlformats.org/officeDocument/2006/math">
                    <m:r>
                      <a:rPr lang="en-US" i="1">
                        <a:latin typeface="Cambria Math" panose="02040503050406030204" pitchFamily="18" charset="0"/>
                      </a:rPr>
                      <m:t>𝑔𝑙𝐺𝑒𝑡𝑈𝑛𝑖𝑓𝑜𝑟𝑚𝐿𝑜𝑐𝑎𝑡𝑖𝑜𝑛</m:t>
                    </m:r>
                  </m:oMath>
                </a14:m>
                <a:r>
                  <a:rPr lang="en-US" dirty="0"/>
                  <a:t> returns the assigned location.</a:t>
                </a:r>
              </a:p>
              <a:p>
                <a:r>
                  <a:rPr lang="en-US" dirty="0"/>
                  <a:t>No two variables may have the same locations.</a:t>
                </a:r>
              </a:p>
              <a:p>
                <a:r>
                  <a:rPr lang="en-US" dirty="0"/>
                  <a:t>Locations of uniform variables do not change after linkage of the program.</a:t>
                </a:r>
              </a:p>
              <a:p>
                <a:r>
                  <a:rPr lang="en-US" dirty="0"/>
                  <a:t>All basic uniform variables get a unique location.</a:t>
                </a:r>
              </a:p>
              <a:p>
                <a:r>
                  <a:rPr lang="en-US" dirty="0"/>
                  <a:t>Array and struct type variables get a unique location for each of their components.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103312" y="2052918"/>
                <a:ext cx="10687512" cy="4195481"/>
              </a:xfrm>
              <a:blipFill>
                <a:blip r:embed="rId4"/>
                <a:stretch>
                  <a:fillRect l="-285" b="-2616"/>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D57F1E4F-1CFF-5643-939E-02111984F565}" type="slidenum">
              <a:rPr lang="en-US" smtClean="0">
                <a:solidFill>
                  <a:schemeClr val="bg1"/>
                </a:solidFill>
              </a:rPr>
              <a:t>6</a:t>
            </a:fld>
            <a:endParaRPr lang="en-US" dirty="0">
              <a:solidFill>
                <a:schemeClr val="bg1"/>
              </a:solidFill>
            </a:endParaRPr>
          </a:p>
        </p:txBody>
      </p:sp>
      <p:pic>
        <p:nvPicPr>
          <p:cNvPr id="5" name="Picture 4">
            <a:extLst>
              <a:ext uri="{FF2B5EF4-FFF2-40B4-BE49-F238E27FC236}">
                <a16:creationId xmlns:a16="http://schemas.microsoft.com/office/drawing/2014/main" id="{9DEAAF0D-5959-4379-83AF-EB00610C7699}"/>
              </a:ext>
            </a:extLst>
          </p:cNvPr>
          <p:cNvPicPr>
            <a:picLocks noChangeAspect="1"/>
          </p:cNvPicPr>
          <p:nvPr/>
        </p:nvPicPr>
        <p:blipFill>
          <a:blip r:embed="rId5"/>
          <a:stretch>
            <a:fillRect/>
          </a:stretch>
        </p:blipFill>
        <p:spPr>
          <a:xfrm>
            <a:off x="4989155" y="2446162"/>
            <a:ext cx="6801669" cy="478509"/>
          </a:xfrm>
          <a:prstGeom prst="rect">
            <a:avLst/>
          </a:prstGeom>
        </p:spPr>
      </p:pic>
    </p:spTree>
    <p:extLst>
      <p:ext uri="{BB962C8B-B14F-4D97-AF65-F5344CB8AC3E}">
        <p14:creationId xmlns:p14="http://schemas.microsoft.com/office/powerpoint/2010/main" val="2010841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968101" cy="1400530"/>
          </a:xfrm>
          <a:effectLst>
            <a:outerShdw blurRad="50800" dist="38100" dir="2700000" algn="tl" rotWithShape="0">
              <a:prstClr val="black">
                <a:alpha val="40000"/>
              </a:prstClr>
            </a:outerShdw>
          </a:effectLst>
        </p:spPr>
        <p:txBody>
          <a:bodyPr/>
          <a:lstStyle/>
          <a:p>
            <a:r>
              <a:rPr lang="en-US" dirty="0">
                <a:solidFill>
                  <a:schemeClr val="bg1"/>
                </a:solidFill>
              </a:rPr>
              <a:t>Setting the Value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103312" y="2052918"/>
                <a:ext cx="10687512" cy="4195481"/>
              </a:xfrm>
            </p:spPr>
            <p:txBody>
              <a:bodyPr anchor="b"/>
              <a:lstStyle/>
              <a:p>
                <a14:m>
                  <m:oMath xmlns:m="http://schemas.openxmlformats.org/officeDocument/2006/math">
                    <m:r>
                      <a:rPr lang="en-US" b="0" i="1" smtClean="0">
                        <a:latin typeface="Cambria Math" panose="02040503050406030204" pitchFamily="18" charset="0"/>
                      </a:rPr>
                      <m:t>𝑔𝑙𝑈𝑛𝑖𝑓𝑜𝑟𝑚</m:t>
                    </m:r>
                  </m:oMath>
                </a14:m>
                <a:r>
                  <a:rPr lang="en-US" dirty="0"/>
                  <a:t> is used to set uniform variable value.</a:t>
                </a:r>
              </a:p>
              <a:p>
                <a14:m>
                  <m:oMath xmlns:m="http://schemas.openxmlformats.org/officeDocument/2006/math">
                    <m:r>
                      <a:rPr lang="en-US" i="1">
                        <a:latin typeface="Cambria Math" panose="02040503050406030204" pitchFamily="18" charset="0"/>
                      </a:rPr>
                      <m:t>𝑔𝑙𝑈𝑛𝑖𝑓𝑜𝑟𝑚</m:t>
                    </m:r>
                  </m:oMath>
                </a14:m>
                <a:r>
                  <a:rPr lang="en-US" dirty="0"/>
                  <a:t> sets the value of a uniform variable on the current program.</a:t>
                </a:r>
              </a:p>
              <a:p>
                <a:r>
                  <a:rPr lang="en-US" dirty="0"/>
                  <a:t>Different variations of </a:t>
                </a:r>
                <a14:m>
                  <m:oMath xmlns:m="http://schemas.openxmlformats.org/officeDocument/2006/math">
                    <m:r>
                      <a:rPr lang="en-US" i="1">
                        <a:latin typeface="Cambria Math" panose="02040503050406030204" pitchFamily="18" charset="0"/>
                      </a:rPr>
                      <m:t>𝑔𝑙𝑈𝑛𝑖𝑓𝑜𝑟𝑚</m:t>
                    </m:r>
                  </m:oMath>
                </a14:m>
                <a:r>
                  <a:rPr lang="en-US" dirty="0"/>
                  <a:t> are available for different types of variables.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103312" y="2052918"/>
                <a:ext cx="10687512" cy="4195481"/>
              </a:xfrm>
              <a:blipFill>
                <a:blip r:embed="rId4"/>
                <a:stretch>
                  <a:fillRect l="-285" b="-2471"/>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D57F1E4F-1CFF-5643-939E-02111984F565}" type="slidenum">
              <a:rPr lang="en-US" smtClean="0">
                <a:solidFill>
                  <a:schemeClr val="bg1"/>
                </a:solidFill>
              </a:rPr>
              <a:t>7</a:t>
            </a:fld>
            <a:endParaRPr lang="en-US" dirty="0">
              <a:solidFill>
                <a:schemeClr val="bg1"/>
              </a:solidFill>
            </a:endParaRPr>
          </a:p>
        </p:txBody>
      </p:sp>
      <p:pic>
        <p:nvPicPr>
          <p:cNvPr id="7" name="Picture 6">
            <a:extLst>
              <a:ext uri="{FF2B5EF4-FFF2-40B4-BE49-F238E27FC236}">
                <a16:creationId xmlns:a16="http://schemas.microsoft.com/office/drawing/2014/main" id="{6AE7697C-16B1-4E5C-836B-FA6E4E84C2C3}"/>
              </a:ext>
            </a:extLst>
          </p:cNvPr>
          <p:cNvPicPr>
            <a:picLocks noChangeAspect="1"/>
          </p:cNvPicPr>
          <p:nvPr/>
        </p:nvPicPr>
        <p:blipFill>
          <a:blip r:embed="rId5"/>
          <a:stretch>
            <a:fillRect/>
          </a:stretch>
        </p:blipFill>
        <p:spPr>
          <a:xfrm>
            <a:off x="5963673" y="3621741"/>
            <a:ext cx="5125015" cy="528917"/>
          </a:xfrm>
          <a:prstGeom prst="rect">
            <a:avLst/>
          </a:prstGeom>
        </p:spPr>
      </p:pic>
    </p:spTree>
    <p:extLst>
      <p:ext uri="{BB962C8B-B14F-4D97-AF65-F5344CB8AC3E}">
        <p14:creationId xmlns:p14="http://schemas.microsoft.com/office/powerpoint/2010/main" val="12614006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968101" cy="1400530"/>
          </a:xfrm>
          <a:effectLst>
            <a:outerShdw blurRad="50800" dist="38100" dir="2700000" algn="tl" rotWithShape="0">
              <a:prstClr val="black">
                <a:alpha val="40000"/>
              </a:prstClr>
            </a:outerShdw>
          </a:effectLst>
        </p:spPr>
        <p:txBody>
          <a:bodyPr/>
          <a:lstStyle/>
          <a:p>
            <a:r>
              <a:rPr lang="en-US" dirty="0">
                <a:solidFill>
                  <a:schemeClr val="bg1"/>
                </a:solidFill>
              </a:rPr>
              <a:t>Setting the Value</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1103312" y="2052918"/>
                <a:ext cx="10687512" cy="4195481"/>
              </a:xfrm>
            </p:spPr>
            <p:txBody>
              <a:bodyPr anchor="b"/>
              <a:lstStyle/>
              <a:p>
                <a14:m>
                  <m:oMath xmlns:m="http://schemas.openxmlformats.org/officeDocument/2006/math">
                    <m:r>
                      <a:rPr lang="en-US" b="0" i="1" smtClean="0">
                        <a:latin typeface="Cambria Math" panose="02040503050406030204" pitchFamily="18" charset="0"/>
                      </a:rPr>
                      <m:t>𝑔𝑙𝑈𝑛𝑖𝑓𝑜𝑟𝑚</m:t>
                    </m:r>
                  </m:oMath>
                </a14:m>
                <a:r>
                  <a:rPr lang="en-US" dirty="0"/>
                  <a:t> needs the program to be current in order to set the value of the uniform variable.</a:t>
                </a:r>
              </a:p>
              <a:p>
                <a:r>
                  <a:rPr lang="en-US" dirty="0"/>
                  <a:t>since OpenGL 4.1, </a:t>
                </a:r>
                <a14:m>
                  <m:oMath xmlns:m="http://schemas.openxmlformats.org/officeDocument/2006/math">
                    <m:r>
                      <a:rPr lang="en-US" i="1">
                        <a:latin typeface="Cambria Math" panose="02040503050406030204" pitchFamily="18" charset="0"/>
                      </a:rPr>
                      <m:t>𝑔𝑙𝑃𝑟𝑜𝑔𝑟𝑎𝑚𝑈𝑛𝑖𝑓𝑜𝑟𝑚</m:t>
                    </m:r>
                  </m:oMath>
                </a14:m>
                <a:r>
                  <a:rPr lang="en-US" dirty="0"/>
                  <a:t> function is available that unlike </a:t>
                </a:r>
                <a14:m>
                  <m:oMath xmlns:m="http://schemas.openxmlformats.org/officeDocument/2006/math">
                    <m:r>
                      <a:rPr lang="en-US" i="1">
                        <a:latin typeface="Cambria Math" panose="02040503050406030204" pitchFamily="18" charset="0"/>
                      </a:rPr>
                      <m:t>𝑔𝑙𝑈𝑛𝑖𝑓𝑜𝑟𝑚</m:t>
                    </m:r>
                  </m:oMath>
                </a14:m>
                <a:r>
                  <a:rPr lang="en-US" dirty="0"/>
                  <a:t> gets program ID as input parameter and sets the uniform variable’s location.</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1103312" y="2052918"/>
                <a:ext cx="10687512" cy="4195481"/>
              </a:xfrm>
              <a:blipFill>
                <a:blip r:embed="rId4"/>
                <a:stretch>
                  <a:fillRect l="-285" r="-970" b="-2616"/>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D57F1E4F-1CFF-5643-939E-02111984F565}" type="slidenum">
              <a:rPr lang="en-US" smtClean="0">
                <a:solidFill>
                  <a:schemeClr val="bg1"/>
                </a:solidFill>
              </a:rPr>
              <a:t>8</a:t>
            </a:fld>
            <a:endParaRPr lang="en-US" dirty="0">
              <a:solidFill>
                <a:schemeClr val="bg1"/>
              </a:solidFill>
            </a:endParaRPr>
          </a:p>
        </p:txBody>
      </p:sp>
      <p:pic>
        <p:nvPicPr>
          <p:cNvPr id="6" name="Picture 5">
            <a:extLst>
              <a:ext uri="{FF2B5EF4-FFF2-40B4-BE49-F238E27FC236}">
                <a16:creationId xmlns:a16="http://schemas.microsoft.com/office/drawing/2014/main" id="{A163A1F1-59E8-4125-9F1A-E49B5B8220B4}"/>
              </a:ext>
            </a:extLst>
          </p:cNvPr>
          <p:cNvPicPr>
            <a:picLocks noChangeAspect="1"/>
          </p:cNvPicPr>
          <p:nvPr/>
        </p:nvPicPr>
        <p:blipFill rotWithShape="1">
          <a:blip r:embed="rId5"/>
          <a:srcRect t="1" r="17340" b="-1826"/>
          <a:stretch/>
        </p:blipFill>
        <p:spPr>
          <a:xfrm>
            <a:off x="3809680" y="2842750"/>
            <a:ext cx="7563170" cy="795800"/>
          </a:xfrm>
          <a:prstGeom prst="rect">
            <a:avLst/>
          </a:prstGeom>
        </p:spPr>
      </p:pic>
    </p:spTree>
    <p:extLst>
      <p:ext uri="{BB962C8B-B14F-4D97-AF65-F5344CB8AC3E}">
        <p14:creationId xmlns:p14="http://schemas.microsoft.com/office/powerpoint/2010/main" val="1781667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968101" cy="1400530"/>
          </a:xfrm>
          <a:effectLst>
            <a:outerShdw blurRad="50800" dist="38100" dir="2700000" algn="tl" rotWithShape="0">
              <a:prstClr val="black">
                <a:alpha val="40000"/>
              </a:prstClr>
            </a:outerShdw>
          </a:effectLst>
        </p:spPr>
        <p:txBody>
          <a:bodyPr/>
          <a:lstStyle/>
          <a:p>
            <a:r>
              <a:rPr lang="en-US" dirty="0">
                <a:solidFill>
                  <a:schemeClr val="bg1"/>
                </a:solidFill>
              </a:rPr>
              <a:t>Getting the Value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103312" y="2052918"/>
                <a:ext cx="10687512" cy="4195481"/>
              </a:xfrm>
            </p:spPr>
            <p:txBody>
              <a:bodyPr anchor="b"/>
              <a:lstStyle/>
              <a:p>
                <a14:m>
                  <m:oMath xmlns:m="http://schemas.openxmlformats.org/officeDocument/2006/math">
                    <m:r>
                      <a:rPr lang="en-US" b="0" i="1" smtClean="0">
                        <a:latin typeface="Cambria Math" panose="02040503050406030204" pitchFamily="18" charset="0"/>
                      </a:rPr>
                      <m:t>𝑔𝑙𝐺𝑒𝑡𝑈𝑛𝑖𝑓𝑜𝑟𝑚</m:t>
                    </m:r>
                  </m:oMath>
                </a14:m>
                <a:r>
                  <a:rPr lang="en-US" dirty="0"/>
                  <a:t> is used to get uniform variable value.</a:t>
                </a:r>
              </a:p>
              <a:p>
                <a:r>
                  <a:rPr lang="en-US" dirty="0"/>
                  <a:t>Unlike </a:t>
                </a:r>
                <a14:m>
                  <m:oMath xmlns:m="http://schemas.openxmlformats.org/officeDocument/2006/math">
                    <m:r>
                      <a:rPr lang="en-US" i="1" smtClean="0">
                        <a:latin typeface="Cambria Math" panose="02040503050406030204" pitchFamily="18" charset="0"/>
                      </a:rPr>
                      <m:t>𝑔𝑙𝑈𝑛𝑖𝑓𝑜𝑟𝑚</m:t>
                    </m:r>
                  </m:oMath>
                </a14:m>
                <a:r>
                  <a:rPr lang="en-US" dirty="0"/>
                  <a:t>, </a:t>
                </a:r>
                <a14:m>
                  <m:oMath xmlns:m="http://schemas.openxmlformats.org/officeDocument/2006/math">
                    <m:r>
                      <a:rPr lang="en-US" i="1">
                        <a:latin typeface="Cambria Math" panose="02040503050406030204" pitchFamily="18" charset="0"/>
                      </a:rPr>
                      <m:t>𝑔𝑙𝐺𝑒𝑡𝑈𝑛𝑖𝑓𝑜𝑟𝑚</m:t>
                    </m:r>
                  </m:oMath>
                </a14:m>
                <a:r>
                  <a:rPr lang="en-US" dirty="0"/>
                  <a:t> get’s the program ID as input.</a:t>
                </a:r>
              </a:p>
              <a:p>
                <a14:m>
                  <m:oMath xmlns:m="http://schemas.openxmlformats.org/officeDocument/2006/math">
                    <m:r>
                      <a:rPr lang="en-US" i="1">
                        <a:latin typeface="Cambria Math" panose="02040503050406030204" pitchFamily="18" charset="0"/>
                      </a:rPr>
                      <m:t>𝑔𝑙𝐺𝑒𝑡𝑈𝑛𝑖𝑓𝑜𝑟𝑚</m:t>
                    </m:r>
                  </m:oMath>
                </a14:m>
                <a:r>
                  <a:rPr lang="en-US" dirty="0"/>
                  <a:t> returns the value of the uniform variable via an output parameter.</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103312" y="2052918"/>
                <a:ext cx="10687512" cy="4195481"/>
              </a:xfrm>
              <a:blipFill>
                <a:blip r:embed="rId4"/>
                <a:stretch>
                  <a:fillRect l="-285" b="-2471"/>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D57F1E4F-1CFF-5643-939E-02111984F565}" type="slidenum">
              <a:rPr lang="en-US" smtClean="0">
                <a:solidFill>
                  <a:schemeClr val="bg1"/>
                </a:solidFill>
              </a:rPr>
              <a:t>9</a:t>
            </a:fld>
            <a:endParaRPr lang="en-US" dirty="0">
              <a:solidFill>
                <a:schemeClr val="bg1"/>
              </a:solidFill>
            </a:endParaRPr>
          </a:p>
        </p:txBody>
      </p:sp>
      <p:pic>
        <p:nvPicPr>
          <p:cNvPr id="6" name="Picture 5">
            <a:extLst>
              <a:ext uri="{FF2B5EF4-FFF2-40B4-BE49-F238E27FC236}">
                <a16:creationId xmlns:a16="http://schemas.microsoft.com/office/drawing/2014/main" id="{A9E97236-67E8-4303-92AA-9D747943BCE3}"/>
              </a:ext>
            </a:extLst>
          </p:cNvPr>
          <p:cNvPicPr>
            <a:picLocks noChangeAspect="1"/>
          </p:cNvPicPr>
          <p:nvPr/>
        </p:nvPicPr>
        <p:blipFill rotWithShape="1">
          <a:blip r:embed="rId5"/>
          <a:srcRect t="35164"/>
          <a:stretch/>
        </p:blipFill>
        <p:spPr>
          <a:xfrm>
            <a:off x="2980054" y="3517900"/>
            <a:ext cx="8659047" cy="767229"/>
          </a:xfrm>
          <a:prstGeom prst="rect">
            <a:avLst/>
          </a:prstGeom>
        </p:spPr>
      </p:pic>
    </p:spTree>
    <p:extLst>
      <p:ext uri="{BB962C8B-B14F-4D97-AF65-F5344CB8AC3E}">
        <p14:creationId xmlns:p14="http://schemas.microsoft.com/office/powerpoint/2010/main" val="1873252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irst Slid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First Slide theme" id="{0C7B0808-ED8D-48B5-B83C-910DBF1D04C6}" vid="{3E4DFAB5-907C-44A1-A0C6-FC5B807CB40E}"/>
    </a:ext>
  </a:extLst>
</a:theme>
</file>

<file path=ppt/theme/theme2.xml><?xml version="1.0" encoding="utf-8"?>
<a:theme xmlns:a="http://schemas.openxmlformats.org/drawingml/2006/main" name="Storyboard Layout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35943</TotalTime>
  <Words>786</Words>
  <Application>Microsoft Office PowerPoint</Application>
  <PresentationFormat>Widescreen</PresentationFormat>
  <Paragraphs>90</Paragraphs>
  <Slides>12</Slides>
  <Notes>12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12</vt:i4>
      </vt:variant>
    </vt:vector>
  </HeadingPairs>
  <TitlesOfParts>
    <vt:vector size="19" baseType="lpstr">
      <vt:lpstr>Arial</vt:lpstr>
      <vt:lpstr>Calibri</vt:lpstr>
      <vt:lpstr>Cambria Math</vt:lpstr>
      <vt:lpstr>Century Gothic</vt:lpstr>
      <vt:lpstr>Wingdings 3</vt:lpstr>
      <vt:lpstr>First Slide theme</vt:lpstr>
      <vt:lpstr>Storyboard Layouts</vt:lpstr>
      <vt:lpstr>Uniforms</vt:lpstr>
      <vt:lpstr>Uniform Variables</vt:lpstr>
      <vt:lpstr>GLSL Declaration</vt:lpstr>
      <vt:lpstr>Accessing Inside Shaders</vt:lpstr>
      <vt:lpstr>Accessing as User of Program</vt:lpstr>
      <vt:lpstr>Retrieving Location</vt:lpstr>
      <vt:lpstr>Setting the Value</vt:lpstr>
      <vt:lpstr>Setting the Value</vt:lpstr>
      <vt:lpstr>Getting the Value</vt:lpstr>
      <vt:lpstr>Putting It All Together</vt:lpstr>
      <vt:lpstr>Your questions</vt:lpstr>
      <vt:lpstr>Helpful 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computer graphics?</dc:title>
  <dc:creator>Hosein Ghahremanzadeh</dc:creator>
  <cp:lastModifiedBy>Hosein Ghahremanzadeh</cp:lastModifiedBy>
  <cp:revision>427</cp:revision>
  <dcterms:created xsi:type="dcterms:W3CDTF">2016-10-22T13:06:39Z</dcterms:created>
  <dcterms:modified xsi:type="dcterms:W3CDTF">2017-12-29T17:40:48Z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